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8"/>
  </p:notesMasterIdLst>
  <p:sldIdLst>
    <p:sldId id="256" r:id="rId2"/>
    <p:sldId id="257" r:id="rId3"/>
    <p:sldId id="307" r:id="rId4"/>
    <p:sldId id="308" r:id="rId5"/>
    <p:sldId id="309" r:id="rId6"/>
    <p:sldId id="259" r:id="rId7"/>
    <p:sldId id="284" r:id="rId8"/>
    <p:sldId id="285" r:id="rId9"/>
    <p:sldId id="260" r:id="rId10"/>
    <p:sldId id="286" r:id="rId11"/>
    <p:sldId id="275" r:id="rId12"/>
    <p:sldId id="277" r:id="rId13"/>
    <p:sldId id="274" r:id="rId14"/>
    <p:sldId id="296" r:id="rId15"/>
    <p:sldId id="298" r:id="rId16"/>
    <p:sldId id="297" r:id="rId17"/>
    <p:sldId id="292" r:id="rId18"/>
    <p:sldId id="317" r:id="rId19"/>
    <p:sldId id="318" r:id="rId20"/>
    <p:sldId id="319" r:id="rId21"/>
    <p:sldId id="320" r:id="rId22"/>
    <p:sldId id="314" r:id="rId23"/>
    <p:sldId id="315" r:id="rId24"/>
    <p:sldId id="316" r:id="rId25"/>
    <p:sldId id="330" r:id="rId26"/>
    <p:sldId id="331" r:id="rId27"/>
    <p:sldId id="321" r:id="rId28"/>
    <p:sldId id="280" r:id="rId29"/>
    <p:sldId id="322" r:id="rId30"/>
    <p:sldId id="323" r:id="rId31"/>
    <p:sldId id="325" r:id="rId32"/>
    <p:sldId id="327" r:id="rId33"/>
    <p:sldId id="328" r:id="rId34"/>
    <p:sldId id="329" r:id="rId35"/>
    <p:sldId id="266" r:id="rId36"/>
    <p:sldId id="267" r:id="rId37"/>
  </p:sldIdLst>
  <p:sldSz cx="18288000" cy="10287000"/>
  <p:notesSz cx="6858000" cy="9144000"/>
  <p:embeddedFontLst>
    <p:embeddedFont>
      <p:font typeface="TDTD순고딕" panose="020B0600000101010101" charset="-127"/>
      <p:regular r:id="rId39"/>
    </p:embeddedFont>
    <p:embeddedFont>
      <p:font typeface="Tlab 레트로라이프" panose="020B0600000101010101" charset="-127"/>
      <p:regular r:id="rId40"/>
    </p:embeddedFont>
    <p:embeddedFont>
      <p:font typeface="Tlab 레트로라이프 Bold" panose="020B0600000101010101" charset="-127"/>
      <p:regular r:id="rId41"/>
    </p:embeddedFont>
    <p:embeddedFont>
      <p:font typeface="Calibri" panose="020F0502020204030204" pitchFamily="34" charset="0"/>
      <p:regular r:id="rId42"/>
      <p:bold r:id="rId43"/>
      <p:italic r:id="rId44"/>
      <p:boldItalic r:id="rId45"/>
    </p:embeddedFont>
    <p:embeddedFont>
      <p:font typeface="Poppins" panose="00000500000000000000" pitchFamily="2" charset="0"/>
      <p:regular r:id="rId46"/>
      <p:bold r:id="rId47"/>
      <p:italic r:id="rId48"/>
      <p:boldItalic r:id="rId49"/>
    </p:embeddedFont>
    <p:embeddedFont>
      <p:font typeface="맑은 고딕" panose="020B0503020000020004" pitchFamily="50" charset="-127"/>
      <p:regular r:id="rId50"/>
      <p:bold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0" userDrawn="1">
          <p15:clr>
            <a:srgbClr val="A4A3A4"/>
          </p15:clr>
        </p15:guide>
        <p15:guide id="3" pos="1680" userDrawn="1">
          <p15:clr>
            <a:srgbClr val="A4A3A4"/>
          </p15:clr>
        </p15:guide>
        <p15:guide id="4" pos="10416" userDrawn="1">
          <p15:clr>
            <a:srgbClr val="A4A3A4"/>
          </p15:clr>
        </p15:guide>
        <p15:guide id="5" pos="5616" userDrawn="1">
          <p15:clr>
            <a:srgbClr val="A4A3A4"/>
          </p15:clr>
        </p15:guide>
        <p15:guide id="6" orient="horz" pos="5352" userDrawn="1">
          <p15:clr>
            <a:srgbClr val="A4A3A4"/>
          </p15:clr>
        </p15:guide>
        <p15:guide id="7" pos="61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85849"/>
    <a:srgbClr val="C7D1AB"/>
    <a:srgbClr val="AACAAE"/>
    <a:srgbClr val="FFFFFA"/>
    <a:srgbClr val="A9B87D"/>
    <a:srgbClr val="8CB791"/>
    <a:srgbClr val="B6D2BA"/>
    <a:srgbClr val="516F55"/>
    <a:srgbClr val="5A7C5E"/>
    <a:srgbClr val="658C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0" autoAdjust="0"/>
    <p:restoredTop sz="95078" autoAdjust="0"/>
  </p:normalViewPr>
  <p:slideViewPr>
    <p:cSldViewPr>
      <p:cViewPr varScale="1">
        <p:scale>
          <a:sx n="54" d="100"/>
          <a:sy n="54" d="100"/>
        </p:scale>
        <p:origin x="787" y="58"/>
      </p:cViewPr>
      <p:guideLst>
        <p:guide orient="horz" pos="2280"/>
        <p:guide pos="1680"/>
        <p:guide pos="10416"/>
        <p:guide pos="5616"/>
        <p:guide orient="horz" pos="5352"/>
        <p:guide pos="6144"/>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876356-4703-4664-A047-E219777702D0}" type="datetimeFigureOut">
              <a:rPr lang="ko-KR" altLang="en-US" smtClean="0"/>
              <a:t>06-11(Wed)</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E346B7-0EF9-4153-80BD-3FE09F20FDDC}" type="slidenum">
              <a:rPr lang="ko-KR" altLang="en-US" smtClean="0"/>
              <a:t>‹#›</a:t>
            </a:fld>
            <a:endParaRPr lang="ko-KR" altLang="en-US"/>
          </a:p>
        </p:txBody>
      </p:sp>
    </p:spTree>
    <p:extLst>
      <p:ext uri="{BB962C8B-B14F-4D97-AF65-F5344CB8AC3E}">
        <p14:creationId xmlns:p14="http://schemas.microsoft.com/office/powerpoint/2010/main" val="373685057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2E21D-3847-F710-278D-1FD8EA9BEC6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C9738E4-8F05-04B2-6D0E-83F4B7A9F6F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0567BF4-2DB0-D162-93C9-2A936ED5DED9}"/>
              </a:ext>
            </a:extLst>
          </p:cNvPr>
          <p:cNvSpPr>
            <a:spLocks noGrp="1"/>
          </p:cNvSpPr>
          <p:nvPr>
            <p:ph type="body" idx="1"/>
          </p:nvPr>
        </p:nvSpPr>
        <p:spPr/>
        <p:txBody>
          <a:bodyPr/>
          <a:lstStyle/>
          <a:p>
            <a:pPr>
              <a:lnSpc>
                <a:spcPts val="2800"/>
              </a:lnSpc>
            </a:pPr>
            <a:r>
              <a:rPr lang="en-US" altLang="ko-KR" sz="1200" dirty="0">
                <a:solidFill>
                  <a:srgbClr val="485849"/>
                </a:solidFill>
                <a:latin typeface="TDTD순고딕"/>
                <a:ea typeface="TDTD순고딕"/>
                <a:cs typeface="TDTD순고딕"/>
                <a:sym typeface="TDTD순고딕"/>
              </a:rPr>
              <a:t>People experience different levels of stress when facing the same situation.</a:t>
            </a:r>
          </a:p>
          <a:p>
            <a:pPr>
              <a:lnSpc>
                <a:spcPts val="2800"/>
              </a:lnSpc>
            </a:pPr>
            <a:r>
              <a:rPr lang="en-US" altLang="ko-KR" sz="1200" dirty="0">
                <a:solidFill>
                  <a:srgbClr val="485849"/>
                </a:solidFill>
                <a:latin typeface="TDTD순고딕"/>
                <a:ea typeface="TDTD순고딕"/>
                <a:cs typeface="TDTD순고딕"/>
                <a:sym typeface="TDTD순고딕"/>
              </a:rPr>
              <a:t>For example, before taking an important exam, one person may remain calm while another might suffer from intense anxiety. Such variations in stress responses suggest that individual factors, such as sleep habits, could play a crucial role.</a:t>
            </a:r>
          </a:p>
          <a:p>
            <a:pPr>
              <a:lnSpc>
                <a:spcPts val="2800"/>
              </a:lnSpc>
            </a:pPr>
            <a:r>
              <a:rPr lang="en-US" altLang="ko-KR" sz="1200" dirty="0">
                <a:solidFill>
                  <a:srgbClr val="485849"/>
                </a:solidFill>
                <a:latin typeface="TDTD순고딕"/>
                <a:ea typeface="TDTD순고딕"/>
                <a:cs typeface="TDTD순고딕"/>
                <a:sym typeface="TDTD순고딕"/>
              </a:rPr>
              <a:t>Recent studies indicate that poor or irregular sleep can negatively impact emotional regulation and increase stress sensitivity. Despite this, the specific relationship between personal sleep patterns and situational stress remains underexplored in practical applications.</a:t>
            </a:r>
          </a:p>
          <a:p>
            <a:endParaRPr lang="ko-KR" altLang="en-US" dirty="0"/>
          </a:p>
        </p:txBody>
      </p:sp>
      <p:sp>
        <p:nvSpPr>
          <p:cNvPr id="4" name="슬라이드 번호 개체 틀 3">
            <a:extLst>
              <a:ext uri="{FF2B5EF4-FFF2-40B4-BE49-F238E27FC236}">
                <a16:creationId xmlns:a16="http://schemas.microsoft.com/office/drawing/2014/main" id="{5A48C033-4C74-15C9-2F56-E804D1275238}"/>
              </a:ext>
            </a:extLst>
          </p:cNvPr>
          <p:cNvSpPr>
            <a:spLocks noGrp="1"/>
          </p:cNvSpPr>
          <p:nvPr>
            <p:ph type="sldNum" sz="quarter" idx="5"/>
          </p:nvPr>
        </p:nvSpPr>
        <p:spPr/>
        <p:txBody>
          <a:bodyPr/>
          <a:lstStyle/>
          <a:p>
            <a:fld id="{96E346B7-0EF9-4153-80BD-3FE09F20FDDC}" type="slidenum">
              <a:rPr lang="ko-KR" altLang="en-US" smtClean="0"/>
              <a:t>3</a:t>
            </a:fld>
            <a:endParaRPr lang="ko-KR" altLang="en-US"/>
          </a:p>
        </p:txBody>
      </p:sp>
    </p:spTree>
    <p:extLst>
      <p:ext uri="{BB962C8B-B14F-4D97-AF65-F5344CB8AC3E}">
        <p14:creationId xmlns:p14="http://schemas.microsoft.com/office/powerpoint/2010/main" val="1149727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6B947C-5D0E-FB73-4A23-23AA294A89A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221E8FA-C47E-943A-741B-823B8222AD9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9D3DFEC-2D38-ECE3-7E87-8D799D2FB934}"/>
              </a:ext>
            </a:extLst>
          </p:cNvPr>
          <p:cNvSpPr>
            <a:spLocks noGrp="1"/>
          </p:cNvSpPr>
          <p:nvPr>
            <p:ph type="body" idx="1"/>
          </p:nvPr>
        </p:nvSpPr>
        <p:spPr/>
        <p:txBody>
          <a:bodyPr/>
          <a:lstStyle/>
          <a:p>
            <a:pPr>
              <a:lnSpc>
                <a:spcPts val="2800"/>
              </a:lnSpc>
            </a:pPr>
            <a:r>
              <a:rPr lang="en-US" altLang="ko-KR" sz="1200" dirty="0">
                <a:solidFill>
                  <a:srgbClr val="485849"/>
                </a:solidFill>
                <a:latin typeface="TDTD순고딕"/>
                <a:ea typeface="TDTD순고딕"/>
                <a:cs typeface="TDTD순고딕"/>
                <a:sym typeface="TDTD순고딕"/>
              </a:rPr>
              <a:t>People experience different levels of stress when facing the same situation.</a:t>
            </a:r>
          </a:p>
          <a:p>
            <a:pPr>
              <a:lnSpc>
                <a:spcPts val="2800"/>
              </a:lnSpc>
            </a:pPr>
            <a:r>
              <a:rPr lang="en-US" altLang="ko-KR" sz="1200" dirty="0">
                <a:solidFill>
                  <a:srgbClr val="485849"/>
                </a:solidFill>
                <a:latin typeface="TDTD순고딕"/>
                <a:ea typeface="TDTD순고딕"/>
                <a:cs typeface="TDTD순고딕"/>
                <a:sym typeface="TDTD순고딕"/>
              </a:rPr>
              <a:t>For example, before taking an important exam, one person may remain calm while another might suffer from intense anxiety. Such variations in stress responses suggest that individual factors, such as sleep habits, could play a crucial role.</a:t>
            </a:r>
          </a:p>
          <a:p>
            <a:pPr>
              <a:lnSpc>
                <a:spcPts val="2800"/>
              </a:lnSpc>
            </a:pPr>
            <a:r>
              <a:rPr lang="en-US" altLang="ko-KR" sz="1200" dirty="0">
                <a:solidFill>
                  <a:srgbClr val="485849"/>
                </a:solidFill>
                <a:latin typeface="TDTD순고딕"/>
                <a:ea typeface="TDTD순고딕"/>
                <a:cs typeface="TDTD순고딕"/>
                <a:sym typeface="TDTD순고딕"/>
              </a:rPr>
              <a:t>Recent studies indicate that poor or irregular sleep can negatively impact emotional regulation and increase stress sensitivity. Despite this, the specific relationship between personal sleep patterns and situational stress remains underexplored in practical applications.</a:t>
            </a:r>
          </a:p>
          <a:p>
            <a:endParaRPr lang="ko-KR" altLang="en-US" dirty="0"/>
          </a:p>
        </p:txBody>
      </p:sp>
      <p:sp>
        <p:nvSpPr>
          <p:cNvPr id="4" name="슬라이드 번호 개체 틀 3">
            <a:extLst>
              <a:ext uri="{FF2B5EF4-FFF2-40B4-BE49-F238E27FC236}">
                <a16:creationId xmlns:a16="http://schemas.microsoft.com/office/drawing/2014/main" id="{214DC6F8-4A0C-292C-3CD3-E42BDB3B0B2D}"/>
              </a:ext>
            </a:extLst>
          </p:cNvPr>
          <p:cNvSpPr>
            <a:spLocks noGrp="1"/>
          </p:cNvSpPr>
          <p:nvPr>
            <p:ph type="sldNum" sz="quarter" idx="5"/>
          </p:nvPr>
        </p:nvSpPr>
        <p:spPr/>
        <p:txBody>
          <a:bodyPr/>
          <a:lstStyle/>
          <a:p>
            <a:fld id="{96E346B7-0EF9-4153-80BD-3FE09F20FDDC}" type="slidenum">
              <a:rPr lang="ko-KR" altLang="en-US" smtClean="0"/>
              <a:t>4</a:t>
            </a:fld>
            <a:endParaRPr lang="ko-KR" altLang="en-US"/>
          </a:p>
        </p:txBody>
      </p:sp>
    </p:spTree>
    <p:extLst>
      <p:ext uri="{BB962C8B-B14F-4D97-AF65-F5344CB8AC3E}">
        <p14:creationId xmlns:p14="http://schemas.microsoft.com/office/powerpoint/2010/main" val="828797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2127F-9735-553B-115D-A7AE228B106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955E276-8C32-33D4-8CD2-B938B566B64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C2ED0BC-1504-58DC-7065-1E830143551F}"/>
              </a:ext>
            </a:extLst>
          </p:cNvPr>
          <p:cNvSpPr>
            <a:spLocks noGrp="1"/>
          </p:cNvSpPr>
          <p:nvPr>
            <p:ph type="body" idx="1"/>
          </p:nvPr>
        </p:nvSpPr>
        <p:spPr/>
        <p:txBody>
          <a:bodyPr/>
          <a:lstStyle/>
          <a:p>
            <a:pPr>
              <a:lnSpc>
                <a:spcPts val="2800"/>
              </a:lnSpc>
            </a:pPr>
            <a:r>
              <a:rPr lang="en-US" altLang="ko-KR" sz="1200" dirty="0">
                <a:solidFill>
                  <a:srgbClr val="485849"/>
                </a:solidFill>
                <a:latin typeface="TDTD순고딕"/>
                <a:ea typeface="TDTD순고딕"/>
                <a:cs typeface="TDTD순고딕"/>
                <a:sym typeface="TDTD순고딕"/>
              </a:rPr>
              <a:t>People experience different levels of stress when facing the same situation.</a:t>
            </a:r>
          </a:p>
          <a:p>
            <a:pPr>
              <a:lnSpc>
                <a:spcPts val="2800"/>
              </a:lnSpc>
            </a:pPr>
            <a:r>
              <a:rPr lang="en-US" altLang="ko-KR" sz="1200" dirty="0">
                <a:solidFill>
                  <a:srgbClr val="485849"/>
                </a:solidFill>
                <a:latin typeface="TDTD순고딕"/>
                <a:ea typeface="TDTD순고딕"/>
                <a:cs typeface="TDTD순고딕"/>
                <a:sym typeface="TDTD순고딕"/>
              </a:rPr>
              <a:t>For example, before taking an important exam, one person may remain calm while another might suffer from intense anxiety. Such variations in stress responses suggest that individual factors, such as sleep habits, could play a crucial role.</a:t>
            </a:r>
          </a:p>
          <a:p>
            <a:pPr>
              <a:lnSpc>
                <a:spcPts val="2800"/>
              </a:lnSpc>
            </a:pPr>
            <a:r>
              <a:rPr lang="en-US" altLang="ko-KR" sz="1200" dirty="0">
                <a:solidFill>
                  <a:srgbClr val="485849"/>
                </a:solidFill>
                <a:latin typeface="TDTD순고딕"/>
                <a:ea typeface="TDTD순고딕"/>
                <a:cs typeface="TDTD순고딕"/>
                <a:sym typeface="TDTD순고딕"/>
              </a:rPr>
              <a:t>Recent studies indicate that poor or irregular sleep can negatively impact emotional regulation and increase stress sensitivity. Despite this, the specific relationship between personal sleep patterns and situational stress remains underexplored in practical applications.</a:t>
            </a:r>
          </a:p>
          <a:p>
            <a:endParaRPr lang="ko-KR" altLang="en-US" dirty="0"/>
          </a:p>
        </p:txBody>
      </p:sp>
      <p:sp>
        <p:nvSpPr>
          <p:cNvPr id="4" name="슬라이드 번호 개체 틀 3">
            <a:extLst>
              <a:ext uri="{FF2B5EF4-FFF2-40B4-BE49-F238E27FC236}">
                <a16:creationId xmlns:a16="http://schemas.microsoft.com/office/drawing/2014/main" id="{017A39D5-D7B8-EC00-6806-084326638A3D}"/>
              </a:ext>
            </a:extLst>
          </p:cNvPr>
          <p:cNvSpPr>
            <a:spLocks noGrp="1"/>
          </p:cNvSpPr>
          <p:nvPr>
            <p:ph type="sldNum" sz="quarter" idx="5"/>
          </p:nvPr>
        </p:nvSpPr>
        <p:spPr/>
        <p:txBody>
          <a:bodyPr/>
          <a:lstStyle/>
          <a:p>
            <a:fld id="{96E346B7-0EF9-4153-80BD-3FE09F20FDDC}" type="slidenum">
              <a:rPr lang="ko-KR" altLang="en-US" smtClean="0"/>
              <a:t>5</a:t>
            </a:fld>
            <a:endParaRPr lang="ko-KR" altLang="en-US"/>
          </a:p>
        </p:txBody>
      </p:sp>
    </p:spTree>
    <p:extLst>
      <p:ext uri="{BB962C8B-B14F-4D97-AF65-F5344CB8AC3E}">
        <p14:creationId xmlns:p14="http://schemas.microsoft.com/office/powerpoint/2010/main" val="2276885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96E346B7-0EF9-4153-80BD-3FE09F20FDDC}" type="slidenum">
              <a:rPr lang="ko-KR" altLang="en-US" smtClean="0"/>
              <a:t>9</a:t>
            </a:fld>
            <a:endParaRPr lang="ko-KR" altLang="en-US"/>
          </a:p>
        </p:txBody>
      </p:sp>
    </p:spTree>
    <p:extLst>
      <p:ext uri="{BB962C8B-B14F-4D97-AF65-F5344CB8AC3E}">
        <p14:creationId xmlns:p14="http://schemas.microsoft.com/office/powerpoint/2010/main" val="4107079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CC153-791B-98E6-29C8-36BCE407A00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FA611DF-BED7-1696-559A-303C41A8018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5ADE59D-2D62-3191-9625-64C6A2B3738D}"/>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FC325BF2-665C-0C00-9A6F-0C8024E7C543}"/>
              </a:ext>
            </a:extLst>
          </p:cNvPr>
          <p:cNvSpPr>
            <a:spLocks noGrp="1"/>
          </p:cNvSpPr>
          <p:nvPr>
            <p:ph type="sldNum" sz="quarter" idx="5"/>
          </p:nvPr>
        </p:nvSpPr>
        <p:spPr/>
        <p:txBody>
          <a:bodyPr/>
          <a:lstStyle/>
          <a:p>
            <a:fld id="{96E346B7-0EF9-4153-80BD-3FE09F20FDDC}" type="slidenum">
              <a:rPr lang="ko-KR" altLang="en-US" smtClean="0"/>
              <a:t>10</a:t>
            </a:fld>
            <a:endParaRPr lang="ko-KR" altLang="en-US"/>
          </a:p>
        </p:txBody>
      </p:sp>
    </p:spTree>
    <p:extLst>
      <p:ext uri="{BB962C8B-B14F-4D97-AF65-F5344CB8AC3E}">
        <p14:creationId xmlns:p14="http://schemas.microsoft.com/office/powerpoint/2010/main" val="2993953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33DB5-0857-EBFE-7D1A-5064618EBDF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43E7876-65CF-2953-930C-31048DDF031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E24F9DE-4028-7A13-C225-C130BA68D7CE}"/>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1F8254E2-BAAE-B752-8FDF-2F5421CEF86E}"/>
              </a:ext>
            </a:extLst>
          </p:cNvPr>
          <p:cNvSpPr>
            <a:spLocks noGrp="1"/>
          </p:cNvSpPr>
          <p:nvPr>
            <p:ph type="sldNum" sz="quarter" idx="5"/>
          </p:nvPr>
        </p:nvSpPr>
        <p:spPr/>
        <p:txBody>
          <a:bodyPr/>
          <a:lstStyle/>
          <a:p>
            <a:fld id="{96E346B7-0EF9-4153-80BD-3FE09F20FDDC}" type="slidenum">
              <a:rPr lang="ko-KR" altLang="en-US" smtClean="0"/>
              <a:t>11</a:t>
            </a:fld>
            <a:endParaRPr lang="ko-KR" altLang="en-US"/>
          </a:p>
        </p:txBody>
      </p:sp>
    </p:spTree>
    <p:extLst>
      <p:ext uri="{BB962C8B-B14F-4D97-AF65-F5344CB8AC3E}">
        <p14:creationId xmlns:p14="http://schemas.microsoft.com/office/powerpoint/2010/main" val="3911094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36500-BFED-FA55-F42A-4FC70A168D0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D37BC16-94B0-FA32-BCF9-4792F7EA679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B4F63D2-5F6A-6AF6-619E-23FDE862BD83}"/>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0F971FB2-FC30-A0CF-411A-C9E524DBBD43}"/>
              </a:ext>
            </a:extLst>
          </p:cNvPr>
          <p:cNvSpPr>
            <a:spLocks noGrp="1"/>
          </p:cNvSpPr>
          <p:nvPr>
            <p:ph type="sldNum" sz="quarter" idx="5"/>
          </p:nvPr>
        </p:nvSpPr>
        <p:spPr/>
        <p:txBody>
          <a:bodyPr/>
          <a:lstStyle/>
          <a:p>
            <a:fld id="{96E346B7-0EF9-4153-80BD-3FE09F20FDDC}" type="slidenum">
              <a:rPr lang="ko-KR" altLang="en-US" smtClean="0"/>
              <a:t>12</a:t>
            </a:fld>
            <a:endParaRPr lang="ko-KR" altLang="en-US"/>
          </a:p>
        </p:txBody>
      </p:sp>
    </p:spTree>
    <p:extLst>
      <p:ext uri="{BB962C8B-B14F-4D97-AF65-F5344CB8AC3E}">
        <p14:creationId xmlns:p14="http://schemas.microsoft.com/office/powerpoint/2010/main" val="2221974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grpSp>
        <p:nvGrpSpPr>
          <p:cNvPr id="7" name="Group 2">
            <a:extLst>
              <a:ext uri="{FF2B5EF4-FFF2-40B4-BE49-F238E27FC236}">
                <a16:creationId xmlns:a16="http://schemas.microsoft.com/office/drawing/2014/main" id="{D617A897-50A7-F8A6-E80D-F1208F9250C8}"/>
              </a:ext>
            </a:extLst>
          </p:cNvPr>
          <p:cNvGrpSpPr/>
          <p:nvPr userDrawn="1"/>
        </p:nvGrpSpPr>
        <p:grpSpPr>
          <a:xfrm>
            <a:off x="-1516027" y="-62745"/>
            <a:ext cx="20846261" cy="10455849"/>
            <a:chOff x="0" y="0"/>
            <a:chExt cx="27795014" cy="13941133"/>
          </a:xfrm>
        </p:grpSpPr>
        <p:sp>
          <p:nvSpPr>
            <p:cNvPr id="8" name="Freeform 3">
              <a:extLst>
                <a:ext uri="{FF2B5EF4-FFF2-40B4-BE49-F238E27FC236}">
                  <a16:creationId xmlns:a16="http://schemas.microsoft.com/office/drawing/2014/main" id="{60487136-318D-9A9B-D05E-D5EAE0D02B5F}"/>
                </a:ext>
              </a:extLst>
            </p:cNvPr>
            <p:cNvSpPr/>
            <p:nvPr/>
          </p:nvSpPr>
          <p:spPr>
            <a:xfrm>
              <a:off x="0"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13">
                <a:alphaModFix amt="63000"/>
                <a:extLst>
                  <a:ext uri="{96DAC541-7B7A-43D3-8B79-37D633B846F1}">
                    <asvg:svgBlip xmlns:asvg="http://schemas.microsoft.com/office/drawing/2016/SVG/main" r:embed="rId14"/>
                  </a:ext>
                </a:extLst>
              </a:blip>
              <a:stretch>
                <a:fillRect/>
              </a:stretch>
            </a:blipFill>
          </p:spPr>
          <p:txBody>
            <a:bodyPr/>
            <a:lstStyle/>
            <a:p>
              <a:endParaRPr lang="ko-KR" altLang="en-US"/>
            </a:p>
          </p:txBody>
        </p:sp>
        <p:sp>
          <p:nvSpPr>
            <p:cNvPr id="9" name="Freeform 4">
              <a:extLst>
                <a:ext uri="{FF2B5EF4-FFF2-40B4-BE49-F238E27FC236}">
                  <a16:creationId xmlns:a16="http://schemas.microsoft.com/office/drawing/2014/main" id="{34C28DCA-BC2D-C9DB-EF29-67238574C695}"/>
                </a:ext>
              </a:extLst>
            </p:cNvPr>
            <p:cNvSpPr/>
            <p:nvPr/>
          </p:nvSpPr>
          <p:spPr>
            <a:xfrm>
              <a:off x="6955551"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13">
                <a:alphaModFix amt="63000"/>
                <a:extLst>
                  <a:ext uri="{96DAC541-7B7A-43D3-8B79-37D633B846F1}">
                    <asvg:svgBlip xmlns:asvg="http://schemas.microsoft.com/office/drawing/2016/SVG/main" r:embed="rId14"/>
                  </a:ext>
                </a:extLst>
              </a:blip>
              <a:stretch>
                <a:fillRect/>
              </a:stretch>
            </a:blipFill>
          </p:spPr>
          <p:txBody>
            <a:bodyPr/>
            <a:lstStyle/>
            <a:p>
              <a:endParaRPr lang="ko-KR" altLang="en-US"/>
            </a:p>
          </p:txBody>
        </p:sp>
        <p:sp>
          <p:nvSpPr>
            <p:cNvPr id="10" name="Freeform 5">
              <a:extLst>
                <a:ext uri="{FF2B5EF4-FFF2-40B4-BE49-F238E27FC236}">
                  <a16:creationId xmlns:a16="http://schemas.microsoft.com/office/drawing/2014/main" id="{1935AD3D-57D4-1E50-C477-88262FA67C3F}"/>
                </a:ext>
              </a:extLst>
            </p:cNvPr>
            <p:cNvSpPr/>
            <p:nvPr/>
          </p:nvSpPr>
          <p:spPr>
            <a:xfrm>
              <a:off x="13883911"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13">
                <a:alphaModFix amt="63000"/>
                <a:extLst>
                  <a:ext uri="{96DAC541-7B7A-43D3-8B79-37D633B846F1}">
                    <asvg:svgBlip xmlns:asvg="http://schemas.microsoft.com/office/drawing/2016/SVG/main" r:embed="rId14"/>
                  </a:ext>
                </a:extLst>
              </a:blip>
              <a:stretch>
                <a:fillRect/>
              </a:stretch>
            </a:blipFill>
          </p:spPr>
          <p:txBody>
            <a:bodyPr/>
            <a:lstStyle/>
            <a:p>
              <a:endParaRPr lang="ko-KR" altLang="en-US"/>
            </a:p>
          </p:txBody>
        </p:sp>
        <p:sp>
          <p:nvSpPr>
            <p:cNvPr id="11" name="Freeform 6">
              <a:extLst>
                <a:ext uri="{FF2B5EF4-FFF2-40B4-BE49-F238E27FC236}">
                  <a16:creationId xmlns:a16="http://schemas.microsoft.com/office/drawing/2014/main" id="{8A4F1821-79A3-11CF-6762-CAE038D05D44}"/>
                </a:ext>
              </a:extLst>
            </p:cNvPr>
            <p:cNvSpPr/>
            <p:nvPr/>
          </p:nvSpPr>
          <p:spPr>
            <a:xfrm>
              <a:off x="20812271"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13">
                <a:alphaModFix amt="63000"/>
                <a:extLst>
                  <a:ext uri="{96DAC541-7B7A-43D3-8B79-37D633B846F1}">
                    <asvg:svgBlip xmlns:asvg="http://schemas.microsoft.com/office/drawing/2016/SVG/main" r:embed="rId14"/>
                  </a:ext>
                </a:extLst>
              </a:blip>
              <a:stretch>
                <a:fillRect/>
              </a:stretch>
            </a:blipFill>
          </p:spPr>
          <p:txBody>
            <a:bodyPr/>
            <a:lstStyle/>
            <a:p>
              <a:endParaRPr lang="ko-KR" altLang="en-US"/>
            </a:p>
          </p:txBody>
        </p:sp>
        <p:sp>
          <p:nvSpPr>
            <p:cNvPr id="12" name="Freeform 7">
              <a:extLst>
                <a:ext uri="{FF2B5EF4-FFF2-40B4-BE49-F238E27FC236}">
                  <a16:creationId xmlns:a16="http://schemas.microsoft.com/office/drawing/2014/main" id="{680C97EB-CCCA-95B0-3E75-9372BE4D03D5}"/>
                </a:ext>
              </a:extLst>
            </p:cNvPr>
            <p:cNvSpPr/>
            <p:nvPr/>
          </p:nvSpPr>
          <p:spPr>
            <a:xfrm>
              <a:off x="0"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13">
                <a:alphaModFix amt="63000"/>
                <a:extLst>
                  <a:ext uri="{96DAC541-7B7A-43D3-8B79-37D633B846F1}">
                    <asvg:svgBlip xmlns:asvg="http://schemas.microsoft.com/office/drawing/2016/SVG/main" r:embed="rId14"/>
                  </a:ext>
                </a:extLst>
              </a:blip>
              <a:stretch>
                <a:fillRect/>
              </a:stretch>
            </a:blipFill>
          </p:spPr>
          <p:txBody>
            <a:bodyPr/>
            <a:lstStyle/>
            <a:p>
              <a:endParaRPr lang="ko-KR" altLang="en-US"/>
            </a:p>
          </p:txBody>
        </p:sp>
        <p:sp>
          <p:nvSpPr>
            <p:cNvPr id="13" name="Freeform 8">
              <a:extLst>
                <a:ext uri="{FF2B5EF4-FFF2-40B4-BE49-F238E27FC236}">
                  <a16:creationId xmlns:a16="http://schemas.microsoft.com/office/drawing/2014/main" id="{9B82C880-94D7-8E27-5C53-57CF1731A7AA}"/>
                </a:ext>
              </a:extLst>
            </p:cNvPr>
            <p:cNvSpPr/>
            <p:nvPr/>
          </p:nvSpPr>
          <p:spPr>
            <a:xfrm>
              <a:off x="6955551"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13">
                <a:alphaModFix amt="63000"/>
                <a:extLst>
                  <a:ext uri="{96DAC541-7B7A-43D3-8B79-37D633B846F1}">
                    <asvg:svgBlip xmlns:asvg="http://schemas.microsoft.com/office/drawing/2016/SVG/main" r:embed="rId14"/>
                  </a:ext>
                </a:extLst>
              </a:blip>
              <a:stretch>
                <a:fillRect/>
              </a:stretch>
            </a:blipFill>
          </p:spPr>
          <p:txBody>
            <a:bodyPr/>
            <a:lstStyle/>
            <a:p>
              <a:endParaRPr lang="ko-KR" altLang="en-US"/>
            </a:p>
          </p:txBody>
        </p:sp>
        <p:sp>
          <p:nvSpPr>
            <p:cNvPr id="14" name="Freeform 9">
              <a:extLst>
                <a:ext uri="{FF2B5EF4-FFF2-40B4-BE49-F238E27FC236}">
                  <a16:creationId xmlns:a16="http://schemas.microsoft.com/office/drawing/2014/main" id="{4FADFE99-E64F-BE83-F55A-2CB9E4E4BB32}"/>
                </a:ext>
              </a:extLst>
            </p:cNvPr>
            <p:cNvSpPr/>
            <p:nvPr/>
          </p:nvSpPr>
          <p:spPr>
            <a:xfrm>
              <a:off x="13883911"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13">
                <a:alphaModFix amt="63000"/>
                <a:extLst>
                  <a:ext uri="{96DAC541-7B7A-43D3-8B79-37D633B846F1}">
                    <asvg:svgBlip xmlns:asvg="http://schemas.microsoft.com/office/drawing/2016/SVG/main" r:embed="rId14"/>
                  </a:ext>
                </a:extLst>
              </a:blip>
              <a:stretch>
                <a:fillRect/>
              </a:stretch>
            </a:blipFill>
          </p:spPr>
          <p:txBody>
            <a:bodyPr/>
            <a:lstStyle/>
            <a:p>
              <a:endParaRPr lang="ko-KR" altLang="en-US"/>
            </a:p>
          </p:txBody>
        </p:sp>
        <p:sp>
          <p:nvSpPr>
            <p:cNvPr id="15" name="Freeform 10">
              <a:extLst>
                <a:ext uri="{FF2B5EF4-FFF2-40B4-BE49-F238E27FC236}">
                  <a16:creationId xmlns:a16="http://schemas.microsoft.com/office/drawing/2014/main" id="{2E4A6460-1E24-8410-EC2A-C7E9D9B434EF}"/>
                </a:ext>
              </a:extLst>
            </p:cNvPr>
            <p:cNvSpPr/>
            <p:nvPr/>
          </p:nvSpPr>
          <p:spPr>
            <a:xfrm>
              <a:off x="20812271"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13">
                <a:alphaModFix amt="63000"/>
                <a:extLst>
                  <a:ext uri="{96DAC541-7B7A-43D3-8B79-37D633B846F1}">
                    <asvg:svgBlip xmlns:asvg="http://schemas.microsoft.com/office/drawing/2016/SVG/main" r:embed="rId14"/>
                  </a:ext>
                </a:extLst>
              </a:blip>
              <a:stretch>
                <a:fillRect/>
              </a:stretch>
            </a:blipFill>
          </p:spPr>
          <p:txBody>
            <a:bodyPr/>
            <a:lstStyle/>
            <a:p>
              <a:endParaRPr lang="ko-KR" altLang="en-US"/>
            </a:p>
          </p:txBody>
        </p:sp>
      </p:grpSp>
      <p:grpSp>
        <p:nvGrpSpPr>
          <p:cNvPr id="16" name="Group 11">
            <a:extLst>
              <a:ext uri="{FF2B5EF4-FFF2-40B4-BE49-F238E27FC236}">
                <a16:creationId xmlns:a16="http://schemas.microsoft.com/office/drawing/2014/main" id="{C8EF02A0-1DBD-A3B9-90BC-252BEA752E99}"/>
              </a:ext>
            </a:extLst>
          </p:cNvPr>
          <p:cNvGrpSpPr/>
          <p:nvPr userDrawn="1"/>
        </p:nvGrpSpPr>
        <p:grpSpPr>
          <a:xfrm>
            <a:off x="980630" y="838519"/>
            <a:ext cx="16326741" cy="8681896"/>
            <a:chOff x="0" y="0"/>
            <a:chExt cx="21768988" cy="11575861"/>
          </a:xfrm>
        </p:grpSpPr>
        <p:grpSp>
          <p:nvGrpSpPr>
            <p:cNvPr id="17" name="Group 12">
              <a:extLst>
                <a:ext uri="{FF2B5EF4-FFF2-40B4-BE49-F238E27FC236}">
                  <a16:creationId xmlns:a16="http://schemas.microsoft.com/office/drawing/2014/main" id="{8E19E852-F523-1470-2FAA-A5C94BA2A27D}"/>
                </a:ext>
              </a:extLst>
            </p:cNvPr>
            <p:cNvGrpSpPr/>
            <p:nvPr/>
          </p:nvGrpSpPr>
          <p:grpSpPr>
            <a:xfrm>
              <a:off x="128188" y="147210"/>
              <a:ext cx="21640800" cy="11428651"/>
              <a:chOff x="0" y="0"/>
              <a:chExt cx="4274726" cy="2257511"/>
            </a:xfrm>
          </p:grpSpPr>
          <p:sp>
            <p:nvSpPr>
              <p:cNvPr id="21" name="Freeform 13">
                <a:extLst>
                  <a:ext uri="{FF2B5EF4-FFF2-40B4-BE49-F238E27FC236}">
                    <a16:creationId xmlns:a16="http://schemas.microsoft.com/office/drawing/2014/main" id="{407F8618-44C8-DE6D-F247-2E8D79F47E5D}"/>
                  </a:ext>
                </a:extLst>
              </p:cNvPr>
              <p:cNvSpPr/>
              <p:nvPr/>
            </p:nvSpPr>
            <p:spPr>
              <a:xfrm>
                <a:off x="0" y="0"/>
                <a:ext cx="4274726" cy="2257511"/>
              </a:xfrm>
              <a:custGeom>
                <a:avLst/>
                <a:gdLst/>
                <a:ahLst/>
                <a:cxnLst/>
                <a:rect l="l" t="t" r="r" b="b"/>
                <a:pathLst>
                  <a:path w="4274726" h="2257511">
                    <a:moveTo>
                      <a:pt x="0" y="0"/>
                    </a:moveTo>
                    <a:lnTo>
                      <a:pt x="4274726" y="0"/>
                    </a:lnTo>
                    <a:lnTo>
                      <a:pt x="4274726" y="2257511"/>
                    </a:lnTo>
                    <a:lnTo>
                      <a:pt x="0" y="2257511"/>
                    </a:lnTo>
                    <a:close/>
                  </a:path>
                </a:pathLst>
              </a:custGeom>
              <a:solidFill>
                <a:srgbClr val="628566"/>
              </a:solidFill>
              <a:ln cap="sq">
                <a:noFill/>
                <a:prstDash val="solid"/>
                <a:miter/>
              </a:ln>
            </p:spPr>
            <p:txBody>
              <a:bodyPr/>
              <a:lstStyle/>
              <a:p>
                <a:endParaRPr lang="ko-KR" altLang="en-US"/>
              </a:p>
            </p:txBody>
          </p:sp>
          <p:sp>
            <p:nvSpPr>
              <p:cNvPr id="22" name="TextBox 14">
                <a:extLst>
                  <a:ext uri="{FF2B5EF4-FFF2-40B4-BE49-F238E27FC236}">
                    <a16:creationId xmlns:a16="http://schemas.microsoft.com/office/drawing/2014/main" id="{D2C67269-9B7B-28AB-1D71-6D7AEBABFE2C}"/>
                  </a:ext>
                </a:extLst>
              </p:cNvPr>
              <p:cNvSpPr txBox="1"/>
              <p:nvPr/>
            </p:nvSpPr>
            <p:spPr>
              <a:xfrm>
                <a:off x="0" y="-47625"/>
                <a:ext cx="4274726" cy="2305136"/>
              </a:xfrm>
              <a:prstGeom prst="rect">
                <a:avLst/>
              </a:prstGeom>
            </p:spPr>
            <p:txBody>
              <a:bodyPr lIns="50800" tIns="50800" rIns="50800" bIns="50800" rtlCol="0" anchor="ctr"/>
              <a:lstStyle/>
              <a:p>
                <a:pPr algn="ctr">
                  <a:lnSpc>
                    <a:spcPts val="3079"/>
                  </a:lnSpc>
                </a:pPr>
                <a:endParaRPr/>
              </a:p>
            </p:txBody>
          </p:sp>
        </p:grpSp>
        <p:grpSp>
          <p:nvGrpSpPr>
            <p:cNvPr id="18" name="Group 15">
              <a:extLst>
                <a:ext uri="{FF2B5EF4-FFF2-40B4-BE49-F238E27FC236}">
                  <a16:creationId xmlns:a16="http://schemas.microsoft.com/office/drawing/2014/main" id="{8FF5443C-8598-86CA-2D1A-8A0325B73CFA}"/>
                </a:ext>
              </a:extLst>
            </p:cNvPr>
            <p:cNvGrpSpPr/>
            <p:nvPr/>
          </p:nvGrpSpPr>
          <p:grpSpPr>
            <a:xfrm>
              <a:off x="0" y="0"/>
              <a:ext cx="21640800" cy="11428651"/>
              <a:chOff x="0" y="0"/>
              <a:chExt cx="4274726" cy="2257511"/>
            </a:xfrm>
          </p:grpSpPr>
          <p:sp>
            <p:nvSpPr>
              <p:cNvPr id="19" name="Freeform 16">
                <a:extLst>
                  <a:ext uri="{FF2B5EF4-FFF2-40B4-BE49-F238E27FC236}">
                    <a16:creationId xmlns:a16="http://schemas.microsoft.com/office/drawing/2014/main" id="{453FFA8B-EE41-CFC0-4A78-A70FC994788E}"/>
                  </a:ext>
                </a:extLst>
              </p:cNvPr>
              <p:cNvSpPr/>
              <p:nvPr/>
            </p:nvSpPr>
            <p:spPr>
              <a:xfrm>
                <a:off x="0" y="0"/>
                <a:ext cx="4274726" cy="2257511"/>
              </a:xfrm>
              <a:custGeom>
                <a:avLst/>
                <a:gdLst/>
                <a:ahLst/>
                <a:cxn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485849"/>
                </a:solidFill>
                <a:prstDash val="solid"/>
                <a:miter/>
              </a:ln>
            </p:spPr>
            <p:txBody>
              <a:bodyPr/>
              <a:lstStyle/>
              <a:p>
                <a:endParaRPr lang="ko-KR" altLang="en-US"/>
              </a:p>
            </p:txBody>
          </p:sp>
          <p:sp>
            <p:nvSpPr>
              <p:cNvPr id="20" name="TextBox 17">
                <a:extLst>
                  <a:ext uri="{FF2B5EF4-FFF2-40B4-BE49-F238E27FC236}">
                    <a16:creationId xmlns:a16="http://schemas.microsoft.com/office/drawing/2014/main" id="{7C023B35-79EC-3E79-ACB3-9116D8FE1443}"/>
                  </a:ext>
                </a:extLst>
              </p:cNvPr>
              <p:cNvSpPr txBox="1"/>
              <p:nvPr/>
            </p:nvSpPr>
            <p:spPr>
              <a:xfrm>
                <a:off x="0" y="-47625"/>
                <a:ext cx="4274726" cy="2305136"/>
              </a:xfrm>
              <a:prstGeom prst="rect">
                <a:avLst/>
              </a:prstGeom>
            </p:spPr>
            <p:txBody>
              <a:bodyPr lIns="50800" tIns="50800" rIns="50800" bIns="50800" rtlCol="0" anchor="ctr"/>
              <a:lstStyle/>
              <a:p>
                <a:pPr algn="ctr">
                  <a:lnSpc>
                    <a:spcPts val="3079"/>
                  </a:lnSpc>
                </a:pPr>
                <a:endParaRPr/>
              </a:p>
            </p:txBody>
          </p:sp>
        </p:grpSp>
      </p:grpSp>
      <p:sp>
        <p:nvSpPr>
          <p:cNvPr id="23" name="Freeform 18">
            <a:extLst>
              <a:ext uri="{FF2B5EF4-FFF2-40B4-BE49-F238E27FC236}">
                <a16:creationId xmlns:a16="http://schemas.microsoft.com/office/drawing/2014/main" id="{60DBE95A-8ED8-30F2-6330-35302EEAA529}"/>
              </a:ext>
            </a:extLst>
          </p:cNvPr>
          <p:cNvSpPr/>
          <p:nvPr userDrawn="1"/>
        </p:nvSpPr>
        <p:spPr>
          <a:xfrm>
            <a:off x="15720211" y="231437"/>
            <a:ext cx="1136863" cy="1168738"/>
          </a:xfrm>
          <a:custGeom>
            <a:avLst/>
            <a:gdLst/>
            <a:ahLst/>
            <a:cxnLst/>
            <a:rect l="l" t="t" r="r" b="b"/>
            <a:pathLst>
              <a:path w="1136863" h="1168738">
                <a:moveTo>
                  <a:pt x="0" y="0"/>
                </a:moveTo>
                <a:lnTo>
                  <a:pt x="1136863" y="0"/>
                </a:lnTo>
                <a:lnTo>
                  <a:pt x="1136863" y="1168738"/>
                </a:lnTo>
                <a:lnTo>
                  <a:pt x="0" y="116873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sv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6.sv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A"/>
        </a:solidFill>
        <a:effectLst/>
      </p:bgPr>
    </p:bg>
    <p:spTree>
      <p:nvGrpSpPr>
        <p:cNvPr id="1" name=""/>
        <p:cNvGrpSpPr/>
        <p:nvPr/>
      </p:nvGrpSpPr>
      <p:grpSpPr>
        <a:xfrm>
          <a:off x="0" y="0"/>
          <a:ext cx="0" cy="0"/>
          <a:chOff x="0" y="0"/>
          <a:chExt cx="0" cy="0"/>
        </a:xfrm>
      </p:grpSpPr>
      <p:sp>
        <p:nvSpPr>
          <p:cNvPr id="19" name="Freeform 19"/>
          <p:cNvSpPr/>
          <p:nvPr/>
        </p:nvSpPr>
        <p:spPr>
          <a:xfrm>
            <a:off x="8604504" y="2808143"/>
            <a:ext cx="1078992" cy="1078992"/>
          </a:xfrm>
          <a:custGeom>
            <a:avLst/>
            <a:gdLst/>
            <a:ahLst/>
            <a:cxnLst/>
            <a:rect l="l" t="t" r="r" b="b"/>
            <a:pathLst>
              <a:path w="1078992" h="1078992">
                <a:moveTo>
                  <a:pt x="0" y="0"/>
                </a:moveTo>
                <a:lnTo>
                  <a:pt x="1078992" y="0"/>
                </a:lnTo>
                <a:lnTo>
                  <a:pt x="1078992" y="1078992"/>
                </a:lnTo>
                <a:lnTo>
                  <a:pt x="0" y="107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20" name="TextBox 20"/>
          <p:cNvSpPr txBox="1"/>
          <p:nvPr/>
        </p:nvSpPr>
        <p:spPr>
          <a:xfrm>
            <a:off x="1028700" y="1031875"/>
            <a:ext cx="2975373" cy="700192"/>
          </a:xfrm>
          <a:prstGeom prst="rect">
            <a:avLst/>
          </a:prstGeom>
        </p:spPr>
        <p:txBody>
          <a:bodyPr lIns="0" tIns="0" rIns="0" bIns="0" rtlCol="0" anchor="t">
            <a:spAutoFit/>
          </a:bodyPr>
          <a:lstStyle/>
          <a:p>
            <a:pPr algn="ctr">
              <a:lnSpc>
                <a:spcPts val="2800"/>
              </a:lnSpc>
            </a:pPr>
            <a:r>
              <a:rPr lang="en-US" sz="2000" spc="-42" dirty="0">
                <a:solidFill>
                  <a:srgbClr val="485849"/>
                </a:solidFill>
                <a:latin typeface="Poppins"/>
                <a:ea typeface="Poppins"/>
                <a:cs typeface="Poppins"/>
                <a:sym typeface="Poppins"/>
              </a:rPr>
              <a:t>Data Science</a:t>
            </a:r>
          </a:p>
          <a:p>
            <a:pPr algn="ctr">
              <a:lnSpc>
                <a:spcPts val="2800"/>
              </a:lnSpc>
            </a:pPr>
            <a:r>
              <a:rPr lang="en-US" sz="2000" spc="-42" dirty="0">
                <a:solidFill>
                  <a:srgbClr val="485849"/>
                </a:solidFill>
                <a:latin typeface="Poppins"/>
                <a:ea typeface="Poppins"/>
                <a:cs typeface="Poppins"/>
                <a:sym typeface="Poppins"/>
              </a:rPr>
              <a:t>TEAM PROJECT</a:t>
            </a:r>
          </a:p>
        </p:txBody>
      </p:sp>
      <p:sp>
        <p:nvSpPr>
          <p:cNvPr id="22" name="TextBox 22"/>
          <p:cNvSpPr txBox="1"/>
          <p:nvPr/>
        </p:nvSpPr>
        <p:spPr>
          <a:xfrm>
            <a:off x="3048000" y="3771900"/>
            <a:ext cx="12210037" cy="3693319"/>
          </a:xfrm>
          <a:prstGeom prst="rect">
            <a:avLst/>
          </a:prstGeom>
        </p:spPr>
        <p:txBody>
          <a:bodyPr wrap="square" lIns="0" tIns="0" rIns="0" bIns="0" rtlCol="0" anchor="t">
            <a:spAutoFit/>
          </a:bodyPr>
          <a:lstStyle/>
          <a:p>
            <a:pPr algn="ctr"/>
            <a:r>
              <a:rPr lang="en-US" sz="8000" dirty="0">
                <a:solidFill>
                  <a:srgbClr val="8CB791"/>
                </a:solidFill>
                <a:latin typeface="Tlab 레트로라이프"/>
                <a:ea typeface="Tlab 레트로라이프"/>
                <a:cs typeface="Tlab 레트로라이프"/>
                <a:sym typeface="Tlab 레트로라이프"/>
              </a:rPr>
              <a:t>The Correlation </a:t>
            </a:r>
            <a:r>
              <a:rPr lang="en-US" sz="8000" dirty="0">
                <a:solidFill>
                  <a:srgbClr val="485849"/>
                </a:solidFill>
                <a:latin typeface="Tlab 레트로라이프"/>
                <a:ea typeface="Tlab 레트로라이프"/>
                <a:cs typeface="Tlab 레트로라이프"/>
                <a:sym typeface="Tlab 레트로라이프"/>
              </a:rPr>
              <a:t>Between Sleep Habits and Stress Levels</a:t>
            </a:r>
          </a:p>
        </p:txBody>
      </p:sp>
      <p:sp>
        <p:nvSpPr>
          <p:cNvPr id="23" name="TextBox 23"/>
          <p:cNvSpPr txBox="1"/>
          <p:nvPr/>
        </p:nvSpPr>
        <p:spPr>
          <a:xfrm>
            <a:off x="14039145" y="8559967"/>
            <a:ext cx="2842313" cy="698333"/>
          </a:xfrm>
          <a:prstGeom prst="rect">
            <a:avLst/>
          </a:prstGeom>
        </p:spPr>
        <p:txBody>
          <a:bodyPr lIns="0" tIns="0" rIns="0" bIns="0" rtlCol="0" anchor="t">
            <a:spAutoFit/>
          </a:bodyPr>
          <a:lstStyle/>
          <a:p>
            <a:pPr algn="ctr">
              <a:lnSpc>
                <a:spcPts val="2800"/>
              </a:lnSpc>
            </a:pPr>
            <a:r>
              <a:rPr lang="en-US" altLang="ko-KR" sz="2000" spc="-42" dirty="0">
                <a:solidFill>
                  <a:srgbClr val="485849"/>
                </a:solidFill>
                <a:latin typeface="TDTD순고딕"/>
                <a:ea typeface="TDTD순고딕"/>
                <a:cs typeface="TDTD순고딕"/>
                <a:sym typeface="TDTD순고딕"/>
              </a:rPr>
              <a:t>Team #5</a:t>
            </a:r>
          </a:p>
          <a:p>
            <a:pPr algn="ctr">
              <a:lnSpc>
                <a:spcPts val="2800"/>
              </a:lnSpc>
            </a:pPr>
            <a:r>
              <a:rPr lang="en-US" altLang="ko-KR" sz="2000" spc="-42" dirty="0">
                <a:solidFill>
                  <a:srgbClr val="485849"/>
                </a:solidFill>
                <a:latin typeface="TDTD순고딕"/>
                <a:ea typeface="TDTD순고딕"/>
                <a:cs typeface="TDTD순고딕"/>
                <a:sym typeface="TDTD순고딕"/>
              </a:rPr>
              <a:t>Kim Semin, Oh Jinwoo</a:t>
            </a:r>
            <a:endParaRPr lang="en-US" sz="2000" spc="-42" dirty="0">
              <a:solidFill>
                <a:srgbClr val="485849"/>
              </a:solidFill>
              <a:latin typeface="TDTD순고딕"/>
              <a:ea typeface="TDTD순고딕"/>
              <a:cs typeface="TDTD순고딕"/>
              <a:sym typeface="TDTD순고딕"/>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366ED-F32B-11AD-6C82-B4B523A90AAE}"/>
            </a:ext>
          </a:extLst>
        </p:cNvPr>
        <p:cNvGrpSpPr/>
        <p:nvPr/>
      </p:nvGrpSpPr>
      <p:grpSpPr>
        <a:xfrm>
          <a:off x="0" y="0"/>
          <a:ext cx="0" cy="0"/>
          <a:chOff x="0" y="0"/>
          <a:chExt cx="0" cy="0"/>
        </a:xfrm>
      </p:grpSpPr>
      <p:sp>
        <p:nvSpPr>
          <p:cNvPr id="19" name="TextBox 19">
            <a:extLst>
              <a:ext uri="{FF2B5EF4-FFF2-40B4-BE49-F238E27FC236}">
                <a16:creationId xmlns:a16="http://schemas.microsoft.com/office/drawing/2014/main" id="{01F2D2E8-03D1-633E-9F2D-37A30ED7D7FA}"/>
              </a:ext>
            </a:extLst>
          </p:cNvPr>
          <p:cNvSpPr txBox="1"/>
          <p:nvPr/>
        </p:nvSpPr>
        <p:spPr>
          <a:xfrm>
            <a:off x="4041627" y="1388861"/>
            <a:ext cx="7898846" cy="1211870"/>
          </a:xfrm>
          <a:prstGeom prst="rect">
            <a:avLst/>
          </a:prstGeom>
        </p:spPr>
        <p:txBody>
          <a:bodyPr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Dataset</a:t>
            </a:r>
          </a:p>
        </p:txBody>
      </p:sp>
      <p:sp>
        <p:nvSpPr>
          <p:cNvPr id="20" name="TextBox 20">
            <a:extLst>
              <a:ext uri="{FF2B5EF4-FFF2-40B4-BE49-F238E27FC236}">
                <a16:creationId xmlns:a16="http://schemas.microsoft.com/office/drawing/2014/main" id="{4307D3DA-5402-B1AA-C395-A67C8A5BA063}"/>
              </a:ext>
            </a:extLst>
          </p:cNvPr>
          <p:cNvSpPr txBox="1"/>
          <p:nvPr/>
        </p:nvSpPr>
        <p:spPr>
          <a:xfrm>
            <a:off x="1822669" y="989012"/>
            <a:ext cx="2048120" cy="1765910"/>
          </a:xfrm>
          <a:prstGeom prst="rect">
            <a:avLst/>
          </a:prstGeom>
        </p:spPr>
        <p:txBody>
          <a:bodyPr lIns="0" tIns="0" rIns="0" bIns="0" rtlCol="0" anchor="t">
            <a:spAutoFit/>
          </a:bodyPr>
          <a:lstStyle/>
          <a:p>
            <a:pPr algn="l">
              <a:lnSpc>
                <a:spcPts val="14491"/>
              </a:lnSpc>
            </a:pPr>
            <a:r>
              <a:rPr lang="en-US" sz="10350" b="1">
                <a:solidFill>
                  <a:srgbClr val="8CB791">
                    <a:alpha val="73725"/>
                  </a:srgbClr>
                </a:solidFill>
                <a:latin typeface="Tlab 레트로라이프 Bold"/>
                <a:ea typeface="Tlab 레트로라이프 Bold"/>
                <a:cs typeface="Tlab 레트로라이프 Bold"/>
                <a:sym typeface="Tlab 레트로라이프 Bold"/>
              </a:rPr>
              <a:t>03</a:t>
            </a:r>
          </a:p>
        </p:txBody>
      </p:sp>
      <p:pic>
        <p:nvPicPr>
          <p:cNvPr id="64" name="그림 63">
            <a:extLst>
              <a:ext uri="{FF2B5EF4-FFF2-40B4-BE49-F238E27FC236}">
                <a16:creationId xmlns:a16="http://schemas.microsoft.com/office/drawing/2014/main" id="{8CF9CA8E-0F1B-6A36-C060-F24729CB0361}"/>
              </a:ext>
            </a:extLst>
          </p:cNvPr>
          <p:cNvPicPr>
            <a:picLocks noChangeAspect="1"/>
          </p:cNvPicPr>
          <p:nvPr/>
        </p:nvPicPr>
        <p:blipFill>
          <a:blip r:embed="rId3"/>
          <a:stretch>
            <a:fillRect/>
          </a:stretch>
        </p:blipFill>
        <p:spPr>
          <a:xfrm>
            <a:off x="2447925" y="2907322"/>
            <a:ext cx="13392150" cy="1295400"/>
          </a:xfrm>
          <a:prstGeom prst="rect">
            <a:avLst/>
          </a:prstGeom>
        </p:spPr>
      </p:pic>
      <p:sp>
        <p:nvSpPr>
          <p:cNvPr id="70" name="TextBox 45">
            <a:extLst>
              <a:ext uri="{FF2B5EF4-FFF2-40B4-BE49-F238E27FC236}">
                <a16:creationId xmlns:a16="http://schemas.microsoft.com/office/drawing/2014/main" id="{958815B7-1E9F-D5E4-EA99-A34E6D9C0F8C}"/>
              </a:ext>
            </a:extLst>
          </p:cNvPr>
          <p:cNvSpPr txBox="1"/>
          <p:nvPr/>
        </p:nvSpPr>
        <p:spPr>
          <a:xfrm>
            <a:off x="2447924" y="4610100"/>
            <a:ext cx="13392149" cy="4361066"/>
          </a:xfrm>
          <a:prstGeom prst="rect">
            <a:avLst/>
          </a:prstGeom>
        </p:spPr>
        <p:txBody>
          <a:bodyPr wrap="square" lIns="0" tIns="0" rIns="0" bIns="0" rtlCol="0" anchor="t">
            <a:spAutoFit/>
          </a:bodyPr>
          <a:lstStyle/>
          <a:p>
            <a:pPr algn="l">
              <a:lnSpc>
                <a:spcPts val="3079"/>
              </a:lnSpc>
            </a:pPr>
            <a:r>
              <a:rPr lang="en-US" sz="2500" dirty="0">
                <a:solidFill>
                  <a:srgbClr val="485849"/>
                </a:solidFill>
                <a:latin typeface="TDTD순고딕"/>
                <a:ea typeface="TDTD순고딕"/>
                <a:cs typeface="TDTD순고딕"/>
                <a:sym typeface="TDTD순고딕"/>
              </a:rPr>
              <a:t>Gender / Age</a:t>
            </a:r>
          </a:p>
          <a:p>
            <a:pPr algn="l">
              <a:lnSpc>
                <a:spcPts val="3079"/>
              </a:lnSpc>
            </a:pPr>
            <a:endParaRPr lang="en-US" sz="2500" dirty="0">
              <a:solidFill>
                <a:srgbClr val="485849"/>
              </a:solidFill>
              <a:latin typeface="TDTD순고딕"/>
              <a:ea typeface="TDTD순고딕"/>
              <a:cs typeface="TDTD순고딕"/>
              <a:sym typeface="TDTD순고딕"/>
            </a:endParaRPr>
          </a:p>
          <a:p>
            <a:pPr algn="l">
              <a:lnSpc>
                <a:spcPts val="3079"/>
              </a:lnSpc>
            </a:pPr>
            <a:r>
              <a:rPr lang="en-US" sz="2500" dirty="0">
                <a:solidFill>
                  <a:srgbClr val="485849"/>
                </a:solidFill>
                <a:latin typeface="TDTD순고딕"/>
                <a:ea typeface="TDTD순고딕"/>
                <a:cs typeface="TDTD순고딕"/>
                <a:sym typeface="TDTD순고딕"/>
              </a:rPr>
              <a:t>[Questions about mental health problems and sleep time]</a:t>
            </a:r>
          </a:p>
          <a:p>
            <a:pPr algn="l">
              <a:lnSpc>
                <a:spcPts val="3079"/>
              </a:lnSpc>
            </a:pPr>
            <a:r>
              <a:rPr lang="en-US" sz="2500" dirty="0">
                <a:solidFill>
                  <a:srgbClr val="485849"/>
                </a:solidFill>
                <a:latin typeface="TDTD순고딕"/>
                <a:ea typeface="TDTD순고딕"/>
                <a:cs typeface="TDTD순고딕"/>
                <a:sym typeface="TDTD순고딕"/>
              </a:rPr>
              <a:t>   - Have you ever been diagnosed with a mental health condition by a professional 	          </a:t>
            </a:r>
          </a:p>
          <a:p>
            <a:pPr algn="l">
              <a:lnSpc>
                <a:spcPts val="3079"/>
              </a:lnSpc>
            </a:pPr>
            <a:r>
              <a:rPr lang="en-US" sz="2500" dirty="0">
                <a:solidFill>
                  <a:srgbClr val="485849"/>
                </a:solidFill>
                <a:latin typeface="TDTD순고딕"/>
                <a:ea typeface="TDTD순고딕"/>
                <a:cs typeface="TDTD순고딕"/>
                <a:sym typeface="TDTD순고딕"/>
              </a:rPr>
              <a:t>      (doctor, therapist, etc.)?</a:t>
            </a:r>
          </a:p>
          <a:p>
            <a:pPr algn="l">
              <a:lnSpc>
                <a:spcPts val="3079"/>
              </a:lnSpc>
            </a:pPr>
            <a:r>
              <a:rPr lang="en-US" sz="2500" dirty="0">
                <a:solidFill>
                  <a:srgbClr val="485849"/>
                </a:solidFill>
                <a:latin typeface="TDTD순고딕"/>
                <a:ea typeface="TDTD순고딕"/>
                <a:cs typeface="TDTD순고딕"/>
                <a:sym typeface="TDTD순고딕"/>
              </a:rPr>
              <a:t>   - Have you ever received treatment/support for a mental health problem?</a:t>
            </a:r>
          </a:p>
          <a:p>
            <a:pPr algn="l">
              <a:lnSpc>
                <a:spcPts val="3079"/>
              </a:lnSpc>
            </a:pPr>
            <a:r>
              <a:rPr lang="en-US" sz="2500" dirty="0">
                <a:solidFill>
                  <a:srgbClr val="485849"/>
                </a:solidFill>
                <a:latin typeface="TDTD순고딕"/>
                <a:ea typeface="TDTD순고딕"/>
                <a:cs typeface="TDTD순고딕"/>
                <a:sym typeface="TDTD순고딕"/>
              </a:rPr>
              <a:t>   - When have you usually gone to bed in the past month?</a:t>
            </a:r>
          </a:p>
          <a:p>
            <a:pPr algn="l">
              <a:lnSpc>
                <a:spcPts val="3079"/>
              </a:lnSpc>
            </a:pPr>
            <a:r>
              <a:rPr lang="en-US" sz="2500" dirty="0">
                <a:solidFill>
                  <a:srgbClr val="485849"/>
                </a:solidFill>
                <a:latin typeface="TDTD순고딕"/>
                <a:ea typeface="TDTD순고딕"/>
                <a:cs typeface="TDTD순고딕"/>
                <a:sym typeface="TDTD순고딕"/>
              </a:rPr>
              <a:t>   - How long has it taken you to fall asleep each night in the past month?</a:t>
            </a:r>
          </a:p>
          <a:p>
            <a:pPr algn="l">
              <a:lnSpc>
                <a:spcPts val="3079"/>
              </a:lnSpc>
            </a:pPr>
            <a:r>
              <a:rPr lang="en-US" sz="2500" dirty="0">
                <a:solidFill>
                  <a:srgbClr val="485849"/>
                </a:solidFill>
                <a:latin typeface="TDTD순고딕"/>
                <a:ea typeface="TDTD순고딕"/>
                <a:cs typeface="TDTD순고딕"/>
                <a:sym typeface="TDTD순고딕"/>
              </a:rPr>
              <a:t>   - What time have you usually gotten up in the morning in the past month?</a:t>
            </a:r>
          </a:p>
          <a:p>
            <a:pPr algn="l">
              <a:lnSpc>
                <a:spcPts val="3079"/>
              </a:lnSpc>
            </a:pPr>
            <a:r>
              <a:rPr lang="en-US" sz="2500" dirty="0">
                <a:solidFill>
                  <a:srgbClr val="485849"/>
                </a:solidFill>
                <a:latin typeface="TDTD순고딕"/>
                <a:ea typeface="TDTD순고딕"/>
                <a:cs typeface="TDTD순고딕"/>
                <a:sym typeface="TDTD순고딕"/>
              </a:rPr>
              <a:t>   - How many hours of actual sleep did you get on an average for the past month? </a:t>
            </a:r>
          </a:p>
          <a:p>
            <a:pPr algn="l">
              <a:lnSpc>
                <a:spcPts val="3079"/>
              </a:lnSpc>
            </a:pPr>
            <a:r>
              <a:rPr lang="en-US" sz="2500" dirty="0">
                <a:solidFill>
                  <a:srgbClr val="485849"/>
                </a:solidFill>
                <a:latin typeface="TDTD순고딕"/>
                <a:ea typeface="TDTD순고딕"/>
                <a:cs typeface="TDTD순고딕"/>
                <a:sym typeface="TDTD순고딕"/>
              </a:rPr>
              <a:t>      (maybe different from the number of hours spent in bed)</a:t>
            </a:r>
          </a:p>
        </p:txBody>
      </p:sp>
    </p:spTree>
    <p:extLst>
      <p:ext uri="{BB962C8B-B14F-4D97-AF65-F5344CB8AC3E}">
        <p14:creationId xmlns:p14="http://schemas.microsoft.com/office/powerpoint/2010/main" val="2909437865"/>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26588-07DD-2AE2-9D26-C92C57C70AE3}"/>
            </a:ext>
          </a:extLst>
        </p:cNvPr>
        <p:cNvGrpSpPr/>
        <p:nvPr/>
      </p:nvGrpSpPr>
      <p:grpSpPr>
        <a:xfrm>
          <a:off x="0" y="0"/>
          <a:ext cx="0" cy="0"/>
          <a:chOff x="0" y="0"/>
          <a:chExt cx="0" cy="0"/>
        </a:xfrm>
      </p:grpSpPr>
      <p:sp>
        <p:nvSpPr>
          <p:cNvPr id="19" name="TextBox 19">
            <a:extLst>
              <a:ext uri="{FF2B5EF4-FFF2-40B4-BE49-F238E27FC236}">
                <a16:creationId xmlns:a16="http://schemas.microsoft.com/office/drawing/2014/main" id="{954D4C2E-2FC9-A7DD-6D70-298C76DA46A1}"/>
              </a:ext>
            </a:extLst>
          </p:cNvPr>
          <p:cNvSpPr txBox="1"/>
          <p:nvPr/>
        </p:nvSpPr>
        <p:spPr>
          <a:xfrm>
            <a:off x="4041627" y="1388861"/>
            <a:ext cx="7898846" cy="1211870"/>
          </a:xfrm>
          <a:prstGeom prst="rect">
            <a:avLst/>
          </a:prstGeom>
        </p:spPr>
        <p:txBody>
          <a:bodyPr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Dataset</a:t>
            </a:r>
          </a:p>
        </p:txBody>
      </p:sp>
      <p:sp>
        <p:nvSpPr>
          <p:cNvPr id="20" name="TextBox 20">
            <a:extLst>
              <a:ext uri="{FF2B5EF4-FFF2-40B4-BE49-F238E27FC236}">
                <a16:creationId xmlns:a16="http://schemas.microsoft.com/office/drawing/2014/main" id="{E412FFAF-A162-B8AA-80EC-ADA248F52BE2}"/>
              </a:ext>
            </a:extLst>
          </p:cNvPr>
          <p:cNvSpPr txBox="1"/>
          <p:nvPr/>
        </p:nvSpPr>
        <p:spPr>
          <a:xfrm>
            <a:off x="1822669" y="989012"/>
            <a:ext cx="2048120" cy="1765910"/>
          </a:xfrm>
          <a:prstGeom prst="rect">
            <a:avLst/>
          </a:prstGeom>
        </p:spPr>
        <p:txBody>
          <a:bodyPr lIns="0" tIns="0" rIns="0" bIns="0" rtlCol="0" anchor="t">
            <a:spAutoFit/>
          </a:bodyPr>
          <a:lstStyle/>
          <a:p>
            <a:pPr algn="l">
              <a:lnSpc>
                <a:spcPts val="14491"/>
              </a:lnSpc>
            </a:pPr>
            <a:r>
              <a:rPr lang="en-US" sz="10350" b="1">
                <a:solidFill>
                  <a:srgbClr val="8CB791">
                    <a:alpha val="73725"/>
                  </a:srgbClr>
                </a:solidFill>
                <a:latin typeface="Tlab 레트로라이프 Bold"/>
                <a:ea typeface="Tlab 레트로라이프 Bold"/>
                <a:cs typeface="Tlab 레트로라이프 Bold"/>
                <a:sym typeface="Tlab 레트로라이프 Bold"/>
              </a:rPr>
              <a:t>03</a:t>
            </a:r>
          </a:p>
        </p:txBody>
      </p:sp>
      <p:pic>
        <p:nvPicPr>
          <p:cNvPr id="66" name="그림 65">
            <a:extLst>
              <a:ext uri="{FF2B5EF4-FFF2-40B4-BE49-F238E27FC236}">
                <a16:creationId xmlns:a16="http://schemas.microsoft.com/office/drawing/2014/main" id="{E7002AA8-6757-7CC2-60F5-4B60BFFCF1A2}"/>
              </a:ext>
            </a:extLst>
          </p:cNvPr>
          <p:cNvPicPr>
            <a:picLocks noChangeAspect="1"/>
          </p:cNvPicPr>
          <p:nvPr/>
        </p:nvPicPr>
        <p:blipFill>
          <a:blip r:embed="rId3"/>
          <a:stretch>
            <a:fillRect/>
          </a:stretch>
        </p:blipFill>
        <p:spPr>
          <a:xfrm>
            <a:off x="2628899" y="2907322"/>
            <a:ext cx="13030200" cy="1323975"/>
          </a:xfrm>
          <a:prstGeom prst="rect">
            <a:avLst/>
          </a:prstGeom>
        </p:spPr>
      </p:pic>
      <p:sp>
        <p:nvSpPr>
          <p:cNvPr id="2" name="TextBox 45">
            <a:extLst>
              <a:ext uri="{FF2B5EF4-FFF2-40B4-BE49-F238E27FC236}">
                <a16:creationId xmlns:a16="http://schemas.microsoft.com/office/drawing/2014/main" id="{C753F1F7-54E7-6BA8-EE3E-54B5755982A5}"/>
              </a:ext>
            </a:extLst>
          </p:cNvPr>
          <p:cNvSpPr txBox="1"/>
          <p:nvPr/>
        </p:nvSpPr>
        <p:spPr>
          <a:xfrm>
            <a:off x="2447924" y="4610100"/>
            <a:ext cx="13392149" cy="3963521"/>
          </a:xfrm>
          <a:prstGeom prst="rect">
            <a:avLst/>
          </a:prstGeom>
        </p:spPr>
        <p:txBody>
          <a:bodyPr wrap="square" lIns="0" tIns="0" rIns="0" bIns="0" rtlCol="0" anchor="t">
            <a:spAutoFit/>
          </a:bodyPr>
          <a:lstStyle/>
          <a:p>
            <a:pPr algn="l">
              <a:lnSpc>
                <a:spcPts val="3079"/>
              </a:lnSpc>
            </a:pPr>
            <a:r>
              <a:rPr lang="en-US" sz="2500" dirty="0">
                <a:solidFill>
                  <a:srgbClr val="485849"/>
                </a:solidFill>
                <a:latin typeface="TDTD순고딕"/>
                <a:ea typeface="TDTD순고딕"/>
                <a:cs typeface="TDTD순고딕"/>
                <a:sym typeface="TDTD순고딕"/>
              </a:rPr>
              <a:t>[Questions about having trouble sleeping]</a:t>
            </a:r>
          </a:p>
          <a:p>
            <a:pPr algn="l">
              <a:lnSpc>
                <a:spcPts val="3079"/>
              </a:lnSpc>
            </a:pPr>
            <a:r>
              <a:rPr lang="en-US" sz="2500" dirty="0">
                <a:solidFill>
                  <a:srgbClr val="485849"/>
                </a:solidFill>
                <a:latin typeface="TDTD순고딕"/>
                <a:ea typeface="TDTD순고딕"/>
                <a:cs typeface="TDTD순고딕"/>
                <a:sym typeface="TDTD순고딕"/>
              </a:rPr>
              <a:t>   - During the past month, how often have you had trouble sleeping because you</a:t>
            </a:r>
          </a:p>
          <a:p>
            <a:pPr algn="l">
              <a:lnSpc>
                <a:spcPts val="3079"/>
              </a:lnSpc>
            </a:pPr>
            <a:r>
              <a:rPr lang="en-US" sz="2500" dirty="0">
                <a:solidFill>
                  <a:srgbClr val="485849"/>
                </a:solidFill>
                <a:latin typeface="TDTD순고딕"/>
                <a:ea typeface="TDTD순고딕"/>
                <a:cs typeface="TDTD순고딕"/>
                <a:sym typeface="TDTD순고딕"/>
              </a:rPr>
              <a:t>	1. Cannot get to sleep within 30 minutes</a:t>
            </a:r>
          </a:p>
          <a:p>
            <a:pPr algn="l">
              <a:lnSpc>
                <a:spcPts val="3079"/>
              </a:lnSpc>
            </a:pPr>
            <a:r>
              <a:rPr lang="en-US" sz="2500" dirty="0">
                <a:solidFill>
                  <a:srgbClr val="485849"/>
                </a:solidFill>
                <a:latin typeface="TDTD순고딕"/>
                <a:ea typeface="TDTD순고딕"/>
                <a:cs typeface="TDTD순고딕"/>
                <a:sym typeface="TDTD순고딕"/>
              </a:rPr>
              <a:t>	2. Wake up in the middle of the night or early morning</a:t>
            </a:r>
          </a:p>
          <a:p>
            <a:pPr algn="l">
              <a:lnSpc>
                <a:spcPts val="3079"/>
              </a:lnSpc>
            </a:pPr>
            <a:r>
              <a:rPr lang="en-US" sz="2500" dirty="0">
                <a:solidFill>
                  <a:srgbClr val="485849"/>
                </a:solidFill>
                <a:latin typeface="TDTD순고딕"/>
                <a:ea typeface="TDTD순고딕"/>
                <a:cs typeface="TDTD순고딕"/>
                <a:sym typeface="TDTD순고딕"/>
              </a:rPr>
              <a:t>	3. Cough or snore loudly</a:t>
            </a:r>
          </a:p>
          <a:p>
            <a:pPr algn="l">
              <a:lnSpc>
                <a:spcPts val="3079"/>
              </a:lnSpc>
            </a:pPr>
            <a:r>
              <a:rPr lang="en-US" sz="2500" dirty="0">
                <a:solidFill>
                  <a:srgbClr val="485849"/>
                </a:solidFill>
                <a:latin typeface="TDTD순고딕"/>
                <a:ea typeface="TDTD순고딕"/>
                <a:cs typeface="TDTD순고딕"/>
                <a:sym typeface="TDTD순고딕"/>
              </a:rPr>
              <a:t>	4. Feel too cold</a:t>
            </a:r>
          </a:p>
          <a:p>
            <a:pPr algn="l">
              <a:lnSpc>
                <a:spcPts val="3079"/>
              </a:lnSpc>
            </a:pPr>
            <a:r>
              <a:rPr lang="en-US" sz="2500" dirty="0">
                <a:solidFill>
                  <a:srgbClr val="485849"/>
                </a:solidFill>
                <a:latin typeface="TDTD순고딕"/>
                <a:ea typeface="TDTD순고딕"/>
                <a:cs typeface="TDTD순고딕"/>
                <a:sym typeface="TDTD순고딕"/>
              </a:rPr>
              <a:t>	5. Feel too hot</a:t>
            </a:r>
          </a:p>
          <a:p>
            <a:pPr algn="l">
              <a:lnSpc>
                <a:spcPts val="3079"/>
              </a:lnSpc>
            </a:pPr>
            <a:r>
              <a:rPr lang="en-US" sz="2500" dirty="0">
                <a:solidFill>
                  <a:srgbClr val="485849"/>
                </a:solidFill>
                <a:latin typeface="TDTD순고딕"/>
                <a:ea typeface="TDTD순고딕"/>
                <a:cs typeface="TDTD순고딕"/>
                <a:sym typeface="TDTD순고딕"/>
              </a:rPr>
              <a:t>	6. Have bad dreams</a:t>
            </a:r>
          </a:p>
          <a:p>
            <a:pPr algn="l">
              <a:lnSpc>
                <a:spcPts val="3079"/>
              </a:lnSpc>
            </a:pPr>
            <a:r>
              <a:rPr lang="en-US" sz="2500" dirty="0">
                <a:solidFill>
                  <a:srgbClr val="485849"/>
                </a:solidFill>
                <a:latin typeface="TDTD순고딕"/>
                <a:ea typeface="TDTD순고딕"/>
                <a:cs typeface="TDTD순고딕"/>
                <a:sym typeface="TDTD순고딕"/>
              </a:rPr>
              <a:t>	7. Have pain</a:t>
            </a:r>
          </a:p>
          <a:p>
            <a:pPr algn="l">
              <a:lnSpc>
                <a:spcPts val="3079"/>
              </a:lnSpc>
            </a:pPr>
            <a:endParaRPr lang="en-US" sz="2500" dirty="0">
              <a:solidFill>
                <a:srgbClr val="485849"/>
              </a:solidFill>
              <a:latin typeface="TDTD순고딕"/>
              <a:ea typeface="TDTD순고딕"/>
              <a:cs typeface="TDTD순고딕"/>
              <a:sym typeface="TDTD순고딕"/>
            </a:endParaRPr>
          </a:p>
        </p:txBody>
      </p:sp>
    </p:spTree>
    <p:extLst>
      <p:ext uri="{BB962C8B-B14F-4D97-AF65-F5344CB8AC3E}">
        <p14:creationId xmlns:p14="http://schemas.microsoft.com/office/powerpoint/2010/main" val="3953296014"/>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A541C-769D-7284-3185-40A749890F19}"/>
            </a:ext>
          </a:extLst>
        </p:cNvPr>
        <p:cNvGrpSpPr/>
        <p:nvPr/>
      </p:nvGrpSpPr>
      <p:grpSpPr>
        <a:xfrm>
          <a:off x="0" y="0"/>
          <a:ext cx="0" cy="0"/>
          <a:chOff x="0" y="0"/>
          <a:chExt cx="0" cy="0"/>
        </a:xfrm>
      </p:grpSpPr>
      <p:sp>
        <p:nvSpPr>
          <p:cNvPr id="19" name="TextBox 19">
            <a:extLst>
              <a:ext uri="{FF2B5EF4-FFF2-40B4-BE49-F238E27FC236}">
                <a16:creationId xmlns:a16="http://schemas.microsoft.com/office/drawing/2014/main" id="{A04AE31C-38B3-22FC-A020-84757D231B67}"/>
              </a:ext>
            </a:extLst>
          </p:cNvPr>
          <p:cNvSpPr txBox="1"/>
          <p:nvPr/>
        </p:nvSpPr>
        <p:spPr>
          <a:xfrm>
            <a:off x="4041627" y="1388861"/>
            <a:ext cx="7898846" cy="1211870"/>
          </a:xfrm>
          <a:prstGeom prst="rect">
            <a:avLst/>
          </a:prstGeom>
        </p:spPr>
        <p:txBody>
          <a:bodyPr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Dataset</a:t>
            </a:r>
          </a:p>
        </p:txBody>
      </p:sp>
      <p:sp>
        <p:nvSpPr>
          <p:cNvPr id="20" name="TextBox 20">
            <a:extLst>
              <a:ext uri="{FF2B5EF4-FFF2-40B4-BE49-F238E27FC236}">
                <a16:creationId xmlns:a16="http://schemas.microsoft.com/office/drawing/2014/main" id="{B646E6D0-1380-142F-450F-EE0EB738217D}"/>
              </a:ext>
            </a:extLst>
          </p:cNvPr>
          <p:cNvSpPr txBox="1"/>
          <p:nvPr/>
        </p:nvSpPr>
        <p:spPr>
          <a:xfrm>
            <a:off x="1822669" y="989012"/>
            <a:ext cx="2048120" cy="1765910"/>
          </a:xfrm>
          <a:prstGeom prst="rect">
            <a:avLst/>
          </a:prstGeom>
        </p:spPr>
        <p:txBody>
          <a:bodyPr lIns="0" tIns="0" rIns="0" bIns="0" rtlCol="0" anchor="t">
            <a:spAutoFit/>
          </a:bodyPr>
          <a:lstStyle/>
          <a:p>
            <a:pPr algn="l">
              <a:lnSpc>
                <a:spcPts val="14491"/>
              </a:lnSpc>
            </a:pPr>
            <a:r>
              <a:rPr lang="en-US" sz="10350" b="1">
                <a:solidFill>
                  <a:srgbClr val="8CB791">
                    <a:alpha val="73725"/>
                  </a:srgbClr>
                </a:solidFill>
                <a:latin typeface="Tlab 레트로라이프 Bold"/>
                <a:ea typeface="Tlab 레트로라이프 Bold"/>
                <a:cs typeface="Tlab 레트로라이프 Bold"/>
                <a:sym typeface="Tlab 레트로라이프 Bold"/>
              </a:rPr>
              <a:t>03</a:t>
            </a:r>
          </a:p>
        </p:txBody>
      </p:sp>
      <p:pic>
        <p:nvPicPr>
          <p:cNvPr id="68" name="그림 67">
            <a:extLst>
              <a:ext uri="{FF2B5EF4-FFF2-40B4-BE49-F238E27FC236}">
                <a16:creationId xmlns:a16="http://schemas.microsoft.com/office/drawing/2014/main" id="{4DD743ED-992F-A853-0377-25D64A349FD3}"/>
              </a:ext>
            </a:extLst>
          </p:cNvPr>
          <p:cNvPicPr>
            <a:picLocks noChangeAspect="1"/>
          </p:cNvPicPr>
          <p:nvPr/>
        </p:nvPicPr>
        <p:blipFill>
          <a:blip r:embed="rId3"/>
          <a:stretch>
            <a:fillRect/>
          </a:stretch>
        </p:blipFill>
        <p:spPr>
          <a:xfrm>
            <a:off x="2909886" y="2907322"/>
            <a:ext cx="12468225" cy="1314450"/>
          </a:xfrm>
          <a:prstGeom prst="rect">
            <a:avLst/>
          </a:prstGeom>
        </p:spPr>
      </p:pic>
      <p:sp>
        <p:nvSpPr>
          <p:cNvPr id="2" name="TextBox 45">
            <a:extLst>
              <a:ext uri="{FF2B5EF4-FFF2-40B4-BE49-F238E27FC236}">
                <a16:creationId xmlns:a16="http://schemas.microsoft.com/office/drawing/2014/main" id="{9434F924-317C-0691-3F1C-713C041BD117}"/>
              </a:ext>
            </a:extLst>
          </p:cNvPr>
          <p:cNvSpPr txBox="1"/>
          <p:nvPr/>
        </p:nvSpPr>
        <p:spPr>
          <a:xfrm>
            <a:off x="2447924" y="4610100"/>
            <a:ext cx="13392149" cy="3565976"/>
          </a:xfrm>
          <a:prstGeom prst="rect">
            <a:avLst/>
          </a:prstGeom>
        </p:spPr>
        <p:txBody>
          <a:bodyPr wrap="square" lIns="0" tIns="0" rIns="0" bIns="0" rtlCol="0" anchor="t">
            <a:spAutoFit/>
          </a:bodyPr>
          <a:lstStyle/>
          <a:p>
            <a:pPr algn="l">
              <a:lnSpc>
                <a:spcPts val="3079"/>
              </a:lnSpc>
            </a:pPr>
            <a:r>
              <a:rPr lang="en-US" sz="2500" dirty="0">
                <a:solidFill>
                  <a:srgbClr val="485849"/>
                </a:solidFill>
                <a:latin typeface="TDTD순고딕"/>
                <a:ea typeface="TDTD순고딕"/>
                <a:cs typeface="TDTD순고딕"/>
                <a:sym typeface="TDTD순고딕"/>
              </a:rPr>
              <a:t>[Questions about stress level]</a:t>
            </a:r>
          </a:p>
          <a:p>
            <a:pPr algn="l">
              <a:lnSpc>
                <a:spcPts val="3079"/>
              </a:lnSpc>
            </a:pPr>
            <a:r>
              <a:rPr lang="en-US" sz="2500" dirty="0">
                <a:solidFill>
                  <a:srgbClr val="485849"/>
                </a:solidFill>
                <a:latin typeface="TDTD순고딕"/>
                <a:ea typeface="TDTD순고딕"/>
                <a:cs typeface="TDTD순고딕"/>
                <a:sym typeface="TDTD순고딕"/>
              </a:rPr>
              <a:t>   - What is your stress level in these given situations</a:t>
            </a:r>
          </a:p>
          <a:p>
            <a:pPr algn="l">
              <a:lnSpc>
                <a:spcPts val="3079"/>
              </a:lnSpc>
            </a:pPr>
            <a:r>
              <a:rPr lang="en-US" sz="2500" dirty="0">
                <a:solidFill>
                  <a:srgbClr val="485849"/>
                </a:solidFill>
                <a:latin typeface="TDTD순고딕"/>
                <a:ea typeface="TDTD순고딕"/>
                <a:cs typeface="TDTD순고딕"/>
                <a:sym typeface="TDTD순고딕"/>
              </a:rPr>
              <a:t>	1. An assignment in less than a day</a:t>
            </a:r>
          </a:p>
          <a:p>
            <a:pPr algn="l">
              <a:lnSpc>
                <a:spcPts val="3079"/>
              </a:lnSpc>
            </a:pPr>
            <a:r>
              <a:rPr lang="en-US" sz="2500" dirty="0">
                <a:solidFill>
                  <a:srgbClr val="485849"/>
                </a:solidFill>
                <a:latin typeface="TDTD순고딕"/>
                <a:ea typeface="TDTD순고딕"/>
                <a:cs typeface="TDTD순고딕"/>
                <a:sym typeface="TDTD순고딕"/>
              </a:rPr>
              <a:t>	2. </a:t>
            </a:r>
            <a:r>
              <a:rPr lang="en-US" altLang="ko-KR" sz="2500" dirty="0">
                <a:solidFill>
                  <a:srgbClr val="485849"/>
                </a:solidFill>
                <a:latin typeface="TDTD순고딕"/>
                <a:ea typeface="TDTD순고딕"/>
                <a:cs typeface="TDTD순고딕"/>
                <a:sym typeface="TDTD순고딕"/>
              </a:rPr>
              <a:t>A </a:t>
            </a:r>
            <a:r>
              <a:rPr lang="en-US" sz="2500" dirty="0">
                <a:solidFill>
                  <a:srgbClr val="485849"/>
                </a:solidFill>
                <a:latin typeface="TDTD순고딕"/>
                <a:ea typeface="TDTD순고딕"/>
                <a:cs typeface="TDTD순고딕"/>
                <a:sym typeface="TDTD순고딕"/>
              </a:rPr>
              <a:t>week before exams</a:t>
            </a:r>
          </a:p>
          <a:p>
            <a:pPr algn="l">
              <a:lnSpc>
                <a:spcPts val="3079"/>
              </a:lnSpc>
            </a:pPr>
            <a:r>
              <a:rPr lang="en-US" sz="2500" dirty="0">
                <a:solidFill>
                  <a:srgbClr val="485849"/>
                </a:solidFill>
                <a:latin typeface="TDTD순고딕"/>
                <a:ea typeface="TDTD순고딕"/>
                <a:cs typeface="TDTD순고딕"/>
                <a:sym typeface="TDTD순고딕"/>
              </a:rPr>
              <a:t>	3. Asking for an extra ketchup packet at a restaurant</a:t>
            </a:r>
          </a:p>
          <a:p>
            <a:pPr algn="l">
              <a:lnSpc>
                <a:spcPts val="3079"/>
              </a:lnSpc>
            </a:pPr>
            <a:r>
              <a:rPr lang="en-US" sz="2500" dirty="0">
                <a:solidFill>
                  <a:srgbClr val="485849"/>
                </a:solidFill>
                <a:latin typeface="TDTD순고딕"/>
                <a:ea typeface="TDTD순고딕"/>
                <a:cs typeface="TDTD순고딕"/>
                <a:sym typeface="TDTD순고딕"/>
              </a:rPr>
              <a:t>	4. Meeting a new person</a:t>
            </a:r>
          </a:p>
          <a:p>
            <a:pPr algn="l">
              <a:lnSpc>
                <a:spcPts val="3079"/>
              </a:lnSpc>
            </a:pPr>
            <a:r>
              <a:rPr lang="en-US" sz="2500" dirty="0">
                <a:solidFill>
                  <a:srgbClr val="485849"/>
                </a:solidFill>
                <a:latin typeface="TDTD순고딕"/>
                <a:ea typeface="TDTD순고딕"/>
                <a:cs typeface="TDTD순고딕"/>
                <a:sym typeface="TDTD순고딕"/>
              </a:rPr>
              <a:t>	5. Asking for help</a:t>
            </a:r>
          </a:p>
          <a:p>
            <a:pPr algn="l">
              <a:lnSpc>
                <a:spcPts val="3079"/>
              </a:lnSpc>
            </a:pPr>
            <a:r>
              <a:rPr lang="en-US" sz="2500" dirty="0">
                <a:solidFill>
                  <a:srgbClr val="485849"/>
                </a:solidFill>
                <a:latin typeface="TDTD순고딕"/>
                <a:ea typeface="TDTD순고딕"/>
                <a:cs typeface="TDTD순고딕"/>
                <a:sym typeface="TDTD순고딕"/>
              </a:rPr>
              <a:t>	6. Confronting someone</a:t>
            </a:r>
          </a:p>
          <a:p>
            <a:pPr algn="l">
              <a:lnSpc>
                <a:spcPts val="3079"/>
              </a:lnSpc>
            </a:pPr>
            <a:r>
              <a:rPr lang="en-US" sz="2500" dirty="0">
                <a:solidFill>
                  <a:srgbClr val="485849"/>
                </a:solidFill>
                <a:latin typeface="TDTD순고딕"/>
                <a:ea typeface="TDTD순고딕"/>
                <a:cs typeface="TDTD순고딕"/>
                <a:sym typeface="TDTD순고딕"/>
              </a:rPr>
              <a:t>	7. Doing something without help</a:t>
            </a:r>
          </a:p>
        </p:txBody>
      </p:sp>
    </p:spTree>
    <p:extLst>
      <p:ext uri="{BB962C8B-B14F-4D97-AF65-F5344CB8AC3E}">
        <p14:creationId xmlns:p14="http://schemas.microsoft.com/office/powerpoint/2010/main" val="518774558"/>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93561-A950-09D4-C716-14DE19364471}"/>
            </a:ext>
          </a:extLst>
        </p:cNvPr>
        <p:cNvGrpSpPr/>
        <p:nvPr/>
      </p:nvGrpSpPr>
      <p:grpSpPr>
        <a:xfrm>
          <a:off x="0" y="0"/>
          <a:ext cx="0" cy="0"/>
          <a:chOff x="0" y="0"/>
          <a:chExt cx="0" cy="0"/>
        </a:xfrm>
      </p:grpSpPr>
      <p:sp>
        <p:nvSpPr>
          <p:cNvPr id="19" name="TextBox 19">
            <a:extLst>
              <a:ext uri="{FF2B5EF4-FFF2-40B4-BE49-F238E27FC236}">
                <a16:creationId xmlns:a16="http://schemas.microsoft.com/office/drawing/2014/main" id="{CE574444-C0B5-D0D9-5527-4FC9FE74F3FF}"/>
              </a:ext>
            </a:extLst>
          </p:cNvPr>
          <p:cNvSpPr txBox="1"/>
          <p:nvPr/>
        </p:nvSpPr>
        <p:spPr>
          <a:xfrm>
            <a:off x="4239802" y="1410881"/>
            <a:ext cx="7536254" cy="1211870"/>
          </a:xfrm>
          <a:prstGeom prst="rect">
            <a:avLst/>
          </a:prstGeom>
        </p:spPr>
        <p:txBody>
          <a:bodyPr wrap="square"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Methodology</a:t>
            </a:r>
          </a:p>
        </p:txBody>
      </p:sp>
      <p:sp>
        <p:nvSpPr>
          <p:cNvPr id="20" name="TextBox 20">
            <a:extLst>
              <a:ext uri="{FF2B5EF4-FFF2-40B4-BE49-F238E27FC236}">
                <a16:creationId xmlns:a16="http://schemas.microsoft.com/office/drawing/2014/main" id="{A7AA7752-FD42-BD5C-DADE-604368ADB263}"/>
              </a:ext>
            </a:extLst>
          </p:cNvPr>
          <p:cNvSpPr txBox="1"/>
          <p:nvPr/>
        </p:nvSpPr>
        <p:spPr>
          <a:xfrm>
            <a:off x="1822669" y="989012"/>
            <a:ext cx="2048120" cy="1765910"/>
          </a:xfrm>
          <a:prstGeom prst="rect">
            <a:avLst/>
          </a:prstGeom>
        </p:spPr>
        <p:txBody>
          <a:bodyPr lIns="0" tIns="0" rIns="0" bIns="0" rtlCol="0" anchor="t">
            <a:spAutoFit/>
          </a:bodyPr>
          <a:lstStyle/>
          <a:p>
            <a:pPr algn="l">
              <a:lnSpc>
                <a:spcPts val="14491"/>
              </a:lnSpc>
            </a:pPr>
            <a:r>
              <a:rPr lang="en-US" sz="10350" b="1">
                <a:solidFill>
                  <a:srgbClr val="8CB791">
                    <a:alpha val="73725"/>
                  </a:srgbClr>
                </a:solidFill>
                <a:latin typeface="Tlab 레트로라이프 Bold"/>
                <a:ea typeface="Tlab 레트로라이프 Bold"/>
                <a:cs typeface="Tlab 레트로라이프 Bold"/>
                <a:sym typeface="Tlab 레트로라이프 Bold"/>
              </a:rPr>
              <a:t>04</a:t>
            </a:r>
          </a:p>
        </p:txBody>
      </p:sp>
      <p:sp>
        <p:nvSpPr>
          <p:cNvPr id="94" name="TextBox 45">
            <a:extLst>
              <a:ext uri="{FF2B5EF4-FFF2-40B4-BE49-F238E27FC236}">
                <a16:creationId xmlns:a16="http://schemas.microsoft.com/office/drawing/2014/main" id="{3BB28E79-5563-A30F-7B29-C91CF8E1BFF5}"/>
              </a:ext>
            </a:extLst>
          </p:cNvPr>
          <p:cNvSpPr txBox="1"/>
          <p:nvPr/>
        </p:nvSpPr>
        <p:spPr>
          <a:xfrm>
            <a:off x="2447925" y="3086100"/>
            <a:ext cx="13392149" cy="1107996"/>
          </a:xfrm>
          <a:prstGeom prst="rect">
            <a:avLst/>
          </a:prstGeom>
        </p:spPr>
        <p:txBody>
          <a:bodyPr wrap="square" lIns="0" tIns="0" rIns="0" bIns="0" rtlCol="0" anchor="t">
            <a:spAutoFit/>
          </a:bodyPr>
          <a:lstStyle/>
          <a:p>
            <a:pPr algn="l"/>
            <a:r>
              <a:rPr lang="en-US" sz="3600" dirty="0">
                <a:solidFill>
                  <a:srgbClr val="485849"/>
                </a:solidFill>
                <a:latin typeface="TDTD순고딕"/>
                <a:ea typeface="TDTD순고딕"/>
                <a:cs typeface="TDTD순고딕"/>
                <a:sym typeface="TDTD순고딕"/>
              </a:rPr>
              <a:t>04-1. </a:t>
            </a:r>
          </a:p>
          <a:p>
            <a:pPr algn="l"/>
            <a:r>
              <a:rPr lang="en-US" sz="3600" dirty="0">
                <a:solidFill>
                  <a:srgbClr val="485849"/>
                </a:solidFill>
                <a:latin typeface="TDTD순고딕"/>
                <a:ea typeface="TDTD순고딕"/>
                <a:cs typeface="TDTD순고딕"/>
                <a:sym typeface="TDTD순고딕"/>
              </a:rPr>
              <a:t>04-2.</a:t>
            </a:r>
          </a:p>
        </p:txBody>
      </p:sp>
      <p:sp>
        <p:nvSpPr>
          <p:cNvPr id="95" name="TextBox 45">
            <a:extLst>
              <a:ext uri="{FF2B5EF4-FFF2-40B4-BE49-F238E27FC236}">
                <a16:creationId xmlns:a16="http://schemas.microsoft.com/office/drawing/2014/main" id="{87947E40-22E2-FF9E-80A8-64DF712C5D56}"/>
              </a:ext>
            </a:extLst>
          </p:cNvPr>
          <p:cNvSpPr txBox="1"/>
          <p:nvPr/>
        </p:nvSpPr>
        <p:spPr>
          <a:xfrm>
            <a:off x="3870789" y="3080657"/>
            <a:ext cx="13392149" cy="553998"/>
          </a:xfrm>
          <a:prstGeom prst="rect">
            <a:avLst/>
          </a:prstGeom>
        </p:spPr>
        <p:txBody>
          <a:bodyPr wrap="square" lIns="0" tIns="0" rIns="0" bIns="0" rtlCol="0" anchor="t">
            <a:spAutoFit/>
          </a:bodyPr>
          <a:lstStyle/>
          <a:p>
            <a:pPr algn="l"/>
            <a:r>
              <a:rPr lang="en-US" sz="3600" dirty="0">
                <a:solidFill>
                  <a:srgbClr val="485849"/>
                </a:solidFill>
                <a:latin typeface="TDTD순고딕"/>
                <a:ea typeface="TDTD순고딕"/>
                <a:cs typeface="TDTD순고딕"/>
                <a:sym typeface="TDTD순고딕"/>
              </a:rPr>
              <a:t>Data Preprocessing Steps</a:t>
            </a:r>
          </a:p>
        </p:txBody>
      </p:sp>
      <p:sp>
        <p:nvSpPr>
          <p:cNvPr id="96" name="TextBox 45">
            <a:extLst>
              <a:ext uri="{FF2B5EF4-FFF2-40B4-BE49-F238E27FC236}">
                <a16:creationId xmlns:a16="http://schemas.microsoft.com/office/drawing/2014/main" id="{E7F3E374-4CB8-CA75-C95A-B595395C43E9}"/>
              </a:ext>
            </a:extLst>
          </p:cNvPr>
          <p:cNvSpPr txBox="1"/>
          <p:nvPr/>
        </p:nvSpPr>
        <p:spPr>
          <a:xfrm>
            <a:off x="3870789" y="3634655"/>
            <a:ext cx="13392149" cy="553998"/>
          </a:xfrm>
          <a:prstGeom prst="rect">
            <a:avLst/>
          </a:prstGeom>
        </p:spPr>
        <p:txBody>
          <a:bodyPr wrap="square" lIns="0" tIns="0" rIns="0" bIns="0" rtlCol="0" anchor="t">
            <a:spAutoFit/>
          </a:bodyPr>
          <a:lstStyle/>
          <a:p>
            <a:pPr algn="l"/>
            <a:r>
              <a:rPr lang="en-US" sz="3600" dirty="0">
                <a:solidFill>
                  <a:srgbClr val="485849"/>
                </a:solidFill>
                <a:latin typeface="TDTD순고딕"/>
                <a:ea typeface="TDTD순고딕"/>
                <a:cs typeface="TDTD순고딕"/>
                <a:sym typeface="TDTD순고딕"/>
              </a:rPr>
              <a:t>Model Design</a:t>
            </a:r>
          </a:p>
        </p:txBody>
      </p:sp>
    </p:spTree>
    <p:extLst>
      <p:ext uri="{BB962C8B-B14F-4D97-AF65-F5344CB8AC3E}">
        <p14:creationId xmlns:p14="http://schemas.microsoft.com/office/powerpoint/2010/main" val="4264683920"/>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0B8CFC-E775-839C-FF00-83D83B3161DF}"/>
            </a:ext>
          </a:extLst>
        </p:cNvPr>
        <p:cNvGrpSpPr/>
        <p:nvPr/>
      </p:nvGrpSpPr>
      <p:grpSpPr>
        <a:xfrm>
          <a:off x="0" y="0"/>
          <a:ext cx="0" cy="0"/>
          <a:chOff x="0" y="0"/>
          <a:chExt cx="0" cy="0"/>
        </a:xfrm>
      </p:grpSpPr>
      <p:sp>
        <p:nvSpPr>
          <p:cNvPr id="19" name="TextBox 19">
            <a:extLst>
              <a:ext uri="{FF2B5EF4-FFF2-40B4-BE49-F238E27FC236}">
                <a16:creationId xmlns:a16="http://schemas.microsoft.com/office/drawing/2014/main" id="{64160ACA-C993-ED58-B3C3-63824EF1020E}"/>
              </a:ext>
            </a:extLst>
          </p:cNvPr>
          <p:cNvSpPr txBox="1"/>
          <p:nvPr/>
        </p:nvSpPr>
        <p:spPr>
          <a:xfrm>
            <a:off x="4849402" y="1410881"/>
            <a:ext cx="12524198" cy="1211870"/>
          </a:xfrm>
          <a:prstGeom prst="rect">
            <a:avLst/>
          </a:prstGeom>
        </p:spPr>
        <p:txBody>
          <a:bodyPr wrap="square"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Data Preprocessing Steps</a:t>
            </a:r>
          </a:p>
        </p:txBody>
      </p:sp>
      <p:sp>
        <p:nvSpPr>
          <p:cNvPr id="20" name="TextBox 20">
            <a:extLst>
              <a:ext uri="{FF2B5EF4-FFF2-40B4-BE49-F238E27FC236}">
                <a16:creationId xmlns:a16="http://schemas.microsoft.com/office/drawing/2014/main" id="{3EF29B96-9F47-3B30-F5B0-C95EE5663338}"/>
              </a:ext>
            </a:extLst>
          </p:cNvPr>
          <p:cNvSpPr txBox="1"/>
          <p:nvPr/>
        </p:nvSpPr>
        <p:spPr>
          <a:xfrm>
            <a:off x="1822668" y="989012"/>
            <a:ext cx="3054131" cy="1792798"/>
          </a:xfrm>
          <a:prstGeom prst="rect">
            <a:avLst/>
          </a:prstGeom>
        </p:spPr>
        <p:txBody>
          <a:bodyPr wrap="square" lIns="0" tIns="0" rIns="0" bIns="0" rtlCol="0" anchor="t">
            <a:spAutoFit/>
          </a:bodyPr>
          <a:lstStyle/>
          <a:p>
            <a:pPr algn="l">
              <a:lnSpc>
                <a:spcPts val="14491"/>
              </a:lnSpc>
            </a:pPr>
            <a:r>
              <a:rPr lang="en-US" sz="10350" b="1" dirty="0">
                <a:solidFill>
                  <a:srgbClr val="8CB791">
                    <a:alpha val="73725"/>
                  </a:srgbClr>
                </a:solidFill>
                <a:latin typeface="Tlab 레트로라이프 Bold"/>
                <a:ea typeface="Tlab 레트로라이프 Bold"/>
                <a:cs typeface="Tlab 레트로라이프 Bold"/>
                <a:sym typeface="Tlab 레트로라이프 Bold"/>
              </a:rPr>
              <a:t>04</a:t>
            </a:r>
            <a:r>
              <a:rPr lang="en-US" sz="5000" b="1" dirty="0">
                <a:solidFill>
                  <a:srgbClr val="8CB791">
                    <a:alpha val="73725"/>
                  </a:srgbClr>
                </a:solidFill>
                <a:latin typeface="Tlab 레트로라이프 Bold"/>
                <a:ea typeface="Tlab 레트로라이프 Bold"/>
                <a:cs typeface="Tlab 레트로라이프 Bold"/>
                <a:sym typeface="Tlab 레트로라이프 Bold"/>
              </a:rPr>
              <a:t>-1</a:t>
            </a:r>
          </a:p>
        </p:txBody>
      </p:sp>
      <p:grpSp>
        <p:nvGrpSpPr>
          <p:cNvPr id="12" name="Group 28">
            <a:extLst>
              <a:ext uri="{FF2B5EF4-FFF2-40B4-BE49-F238E27FC236}">
                <a16:creationId xmlns:a16="http://schemas.microsoft.com/office/drawing/2014/main" id="{A271088C-F2ED-90E6-49AC-BD024F638029}"/>
              </a:ext>
            </a:extLst>
          </p:cNvPr>
          <p:cNvGrpSpPr/>
          <p:nvPr/>
        </p:nvGrpSpPr>
        <p:grpSpPr>
          <a:xfrm>
            <a:off x="2233236" y="6162515"/>
            <a:ext cx="3775780" cy="973127"/>
            <a:chOff x="0" y="0"/>
            <a:chExt cx="5034373" cy="1297502"/>
          </a:xfrm>
        </p:grpSpPr>
        <p:grpSp>
          <p:nvGrpSpPr>
            <p:cNvPr id="13" name="Group 29">
              <a:extLst>
                <a:ext uri="{FF2B5EF4-FFF2-40B4-BE49-F238E27FC236}">
                  <a16:creationId xmlns:a16="http://schemas.microsoft.com/office/drawing/2014/main" id="{03DC6EE6-B747-FB05-C8A4-47B0E9BE84C8}"/>
                </a:ext>
              </a:extLst>
            </p:cNvPr>
            <p:cNvGrpSpPr/>
            <p:nvPr/>
          </p:nvGrpSpPr>
          <p:grpSpPr>
            <a:xfrm>
              <a:off x="0" y="140471"/>
              <a:ext cx="4919290" cy="1157031"/>
              <a:chOff x="0" y="0"/>
              <a:chExt cx="971712" cy="228549"/>
            </a:xfrm>
          </p:grpSpPr>
          <p:sp>
            <p:nvSpPr>
              <p:cNvPr id="17" name="Freeform 30">
                <a:extLst>
                  <a:ext uri="{FF2B5EF4-FFF2-40B4-BE49-F238E27FC236}">
                    <a16:creationId xmlns:a16="http://schemas.microsoft.com/office/drawing/2014/main" id="{49DC0159-3485-4413-CEAD-55936B21A156}"/>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sz="2400"/>
              </a:p>
            </p:txBody>
          </p:sp>
          <p:sp>
            <p:nvSpPr>
              <p:cNvPr id="21" name="TextBox 31">
                <a:extLst>
                  <a:ext uri="{FF2B5EF4-FFF2-40B4-BE49-F238E27FC236}">
                    <a16:creationId xmlns:a16="http://schemas.microsoft.com/office/drawing/2014/main" id="{37A63EF5-EB7B-63BB-99BF-CC50B27F78B4}"/>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sz="2400"/>
              </a:p>
            </p:txBody>
          </p:sp>
        </p:grpSp>
        <p:sp>
          <p:nvSpPr>
            <p:cNvPr id="15" name="Freeform 33">
              <a:extLst>
                <a:ext uri="{FF2B5EF4-FFF2-40B4-BE49-F238E27FC236}">
                  <a16:creationId xmlns:a16="http://schemas.microsoft.com/office/drawing/2014/main" id="{206B4693-39AD-BB10-DDAE-0959EAF49480}"/>
                </a:ext>
              </a:extLst>
            </p:cNvPr>
            <p:cNvSpPr/>
            <p:nvPr/>
          </p:nvSpPr>
          <p:spPr>
            <a:xfrm>
              <a:off x="115083" y="0"/>
              <a:ext cx="4919290" cy="1157032"/>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658C6A"/>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Feature Aggregation</a:t>
              </a:r>
              <a:endParaRPr lang="ko-KR" altLang="en-US" sz="2400" dirty="0">
                <a:solidFill>
                  <a:schemeClr val="bg1"/>
                </a:solidFill>
                <a:latin typeface="Tlab 레트로라이프" panose="020B0600000101010101" charset="-127"/>
                <a:ea typeface="Tlab 레트로라이프" panose="020B0600000101010101" charset="-127"/>
              </a:endParaRPr>
            </a:p>
          </p:txBody>
        </p:sp>
      </p:grpSp>
      <p:grpSp>
        <p:nvGrpSpPr>
          <p:cNvPr id="27" name="Group 21">
            <a:extLst>
              <a:ext uri="{FF2B5EF4-FFF2-40B4-BE49-F238E27FC236}">
                <a16:creationId xmlns:a16="http://schemas.microsoft.com/office/drawing/2014/main" id="{8931E4CA-5B9A-D6B2-D5B9-9EF1EE9E1C4B}"/>
              </a:ext>
            </a:extLst>
          </p:cNvPr>
          <p:cNvGrpSpPr>
            <a:grpSpLocks noChangeAspect="1"/>
          </p:cNvGrpSpPr>
          <p:nvPr/>
        </p:nvGrpSpPr>
        <p:grpSpPr>
          <a:xfrm>
            <a:off x="2209799" y="2781300"/>
            <a:ext cx="4944740" cy="1274400"/>
            <a:chOff x="0" y="1"/>
            <a:chExt cx="5034375" cy="1297501"/>
          </a:xfrm>
        </p:grpSpPr>
        <p:grpSp>
          <p:nvGrpSpPr>
            <p:cNvPr id="29" name="Group 22">
              <a:extLst>
                <a:ext uri="{FF2B5EF4-FFF2-40B4-BE49-F238E27FC236}">
                  <a16:creationId xmlns:a16="http://schemas.microsoft.com/office/drawing/2014/main" id="{5A564E26-B51C-170B-58FA-EBD337B54E17}"/>
                </a:ext>
              </a:extLst>
            </p:cNvPr>
            <p:cNvGrpSpPr/>
            <p:nvPr/>
          </p:nvGrpSpPr>
          <p:grpSpPr>
            <a:xfrm>
              <a:off x="0" y="140471"/>
              <a:ext cx="4919291" cy="1157031"/>
              <a:chOff x="0" y="0"/>
              <a:chExt cx="971712" cy="228549"/>
            </a:xfrm>
          </p:grpSpPr>
          <p:sp>
            <p:nvSpPr>
              <p:cNvPr id="33" name="Freeform 23">
                <a:extLst>
                  <a:ext uri="{FF2B5EF4-FFF2-40B4-BE49-F238E27FC236}">
                    <a16:creationId xmlns:a16="http://schemas.microsoft.com/office/drawing/2014/main" id="{B33D398D-F8BA-9C5F-C331-E93483599178}"/>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34" name="TextBox 24">
                <a:extLst>
                  <a:ext uri="{FF2B5EF4-FFF2-40B4-BE49-F238E27FC236}">
                    <a16:creationId xmlns:a16="http://schemas.microsoft.com/office/drawing/2014/main" id="{C66F6C2B-9EAB-FD5F-1E1C-B9DF693FC136}"/>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sp>
          <p:nvSpPr>
            <p:cNvPr id="31" name="Freeform 26">
              <a:extLst>
                <a:ext uri="{FF2B5EF4-FFF2-40B4-BE49-F238E27FC236}">
                  <a16:creationId xmlns:a16="http://schemas.microsoft.com/office/drawing/2014/main" id="{2BC35417-17B4-7F8F-BEA9-77978837770A}"/>
                </a:ext>
              </a:extLst>
            </p:cNvPr>
            <p:cNvSpPr/>
            <p:nvPr/>
          </p:nvSpPr>
          <p:spPr>
            <a:xfrm>
              <a:off x="115083" y="1"/>
              <a:ext cx="4919292" cy="1157030"/>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B1CCB4"/>
            </a:solidFill>
            <a:ln w="19050" cap="sq">
              <a:solidFill>
                <a:srgbClr val="485849"/>
              </a:solidFill>
              <a:prstDash val="solid"/>
              <a:miter/>
            </a:ln>
          </p:spPr>
          <p:txBody>
            <a:bodyPr anchor="ctr" anchorCtr="0"/>
            <a:lstStyle/>
            <a:p>
              <a:pPr algn="ctr"/>
              <a:r>
                <a:rPr lang="en-US" altLang="ko-KR" sz="3600" dirty="0">
                  <a:solidFill>
                    <a:schemeClr val="bg1"/>
                  </a:solidFill>
                  <a:latin typeface="Tlab 레트로라이프" panose="020B0600000101010101" charset="-127"/>
                  <a:ea typeface="Tlab 레트로라이프" panose="020B0600000101010101" charset="-127"/>
                </a:rPr>
                <a:t>Column Cleanup</a:t>
              </a:r>
              <a:endParaRPr lang="ko-KR" altLang="en-US" sz="3600" dirty="0">
                <a:solidFill>
                  <a:schemeClr val="bg1"/>
                </a:solidFill>
                <a:latin typeface="Tlab 레트로라이프" panose="020B0600000101010101" charset="-127"/>
                <a:ea typeface="Tlab 레트로라이프" panose="020B0600000101010101" charset="-127"/>
              </a:endParaRPr>
            </a:p>
          </p:txBody>
        </p:sp>
      </p:grpSp>
      <p:grpSp>
        <p:nvGrpSpPr>
          <p:cNvPr id="4" name="Group 28">
            <a:extLst>
              <a:ext uri="{FF2B5EF4-FFF2-40B4-BE49-F238E27FC236}">
                <a16:creationId xmlns:a16="http://schemas.microsoft.com/office/drawing/2014/main" id="{0D79791D-D1B3-7246-0250-688AC1D637AD}"/>
              </a:ext>
            </a:extLst>
          </p:cNvPr>
          <p:cNvGrpSpPr/>
          <p:nvPr/>
        </p:nvGrpSpPr>
        <p:grpSpPr>
          <a:xfrm>
            <a:off x="2209800" y="7774543"/>
            <a:ext cx="3775780" cy="973127"/>
            <a:chOff x="0" y="0"/>
            <a:chExt cx="5034373" cy="1297502"/>
          </a:xfrm>
        </p:grpSpPr>
        <p:grpSp>
          <p:nvGrpSpPr>
            <p:cNvPr id="5" name="Group 29">
              <a:extLst>
                <a:ext uri="{FF2B5EF4-FFF2-40B4-BE49-F238E27FC236}">
                  <a16:creationId xmlns:a16="http://schemas.microsoft.com/office/drawing/2014/main" id="{092342C9-7B3C-84D8-953A-928A39769EFD}"/>
                </a:ext>
              </a:extLst>
            </p:cNvPr>
            <p:cNvGrpSpPr/>
            <p:nvPr/>
          </p:nvGrpSpPr>
          <p:grpSpPr>
            <a:xfrm>
              <a:off x="0" y="140471"/>
              <a:ext cx="4919290" cy="1157031"/>
              <a:chOff x="0" y="0"/>
              <a:chExt cx="971712" cy="228549"/>
            </a:xfrm>
          </p:grpSpPr>
          <p:sp>
            <p:nvSpPr>
              <p:cNvPr id="7" name="Freeform 30">
                <a:extLst>
                  <a:ext uri="{FF2B5EF4-FFF2-40B4-BE49-F238E27FC236}">
                    <a16:creationId xmlns:a16="http://schemas.microsoft.com/office/drawing/2014/main" id="{771ECD3E-B2EB-B2B7-4808-EA1415F01D01}"/>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sz="2400"/>
              </a:p>
            </p:txBody>
          </p:sp>
          <p:sp>
            <p:nvSpPr>
              <p:cNvPr id="8" name="TextBox 31">
                <a:extLst>
                  <a:ext uri="{FF2B5EF4-FFF2-40B4-BE49-F238E27FC236}">
                    <a16:creationId xmlns:a16="http://schemas.microsoft.com/office/drawing/2014/main" id="{9760E1E7-4C1E-7505-2404-70FE6EB46C82}"/>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sz="2400"/>
              </a:p>
            </p:txBody>
          </p:sp>
        </p:grpSp>
        <p:sp>
          <p:nvSpPr>
            <p:cNvPr id="6" name="Freeform 33">
              <a:extLst>
                <a:ext uri="{FF2B5EF4-FFF2-40B4-BE49-F238E27FC236}">
                  <a16:creationId xmlns:a16="http://schemas.microsoft.com/office/drawing/2014/main" id="{4059E458-4344-848E-E555-89D435702C66}"/>
                </a:ext>
              </a:extLst>
            </p:cNvPr>
            <p:cNvSpPr/>
            <p:nvPr/>
          </p:nvSpPr>
          <p:spPr>
            <a:xfrm>
              <a:off x="115083" y="0"/>
              <a:ext cx="4919290" cy="1157031"/>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516F55"/>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Stress Level Classification</a:t>
              </a:r>
              <a:endParaRPr lang="ko-KR" altLang="en-US" sz="2400" dirty="0">
                <a:solidFill>
                  <a:schemeClr val="bg1"/>
                </a:solidFill>
                <a:latin typeface="Tlab 레트로라이프" panose="020B0600000101010101" charset="-127"/>
                <a:ea typeface="Tlab 레트로라이프" panose="020B0600000101010101" charset="-127"/>
              </a:endParaRPr>
            </a:p>
          </p:txBody>
        </p:sp>
      </p:grpSp>
      <p:sp>
        <p:nvSpPr>
          <p:cNvPr id="35" name="TextBox 48">
            <a:extLst>
              <a:ext uri="{FF2B5EF4-FFF2-40B4-BE49-F238E27FC236}">
                <a16:creationId xmlns:a16="http://schemas.microsoft.com/office/drawing/2014/main" id="{F35419FC-321B-282D-3D3D-586ABE655B47}"/>
              </a:ext>
            </a:extLst>
          </p:cNvPr>
          <p:cNvSpPr txBox="1"/>
          <p:nvPr/>
        </p:nvSpPr>
        <p:spPr>
          <a:xfrm>
            <a:off x="6781800" y="6223261"/>
            <a:ext cx="9230389" cy="783163"/>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Created total scores and applied weighted mappings to key sleep behavior features</a:t>
            </a:r>
            <a:endParaRPr lang="en-US" sz="2500" i="1" dirty="0">
              <a:solidFill>
                <a:srgbClr val="AACAAE"/>
              </a:solidFill>
              <a:latin typeface="TDTD순고딕"/>
              <a:ea typeface="TDTD순고딕"/>
              <a:cs typeface="TDTD순고딕"/>
              <a:sym typeface="TDTD순고딕"/>
            </a:endParaRPr>
          </a:p>
        </p:txBody>
      </p:sp>
      <p:sp>
        <p:nvSpPr>
          <p:cNvPr id="36" name="TextBox 48">
            <a:extLst>
              <a:ext uri="{FF2B5EF4-FFF2-40B4-BE49-F238E27FC236}">
                <a16:creationId xmlns:a16="http://schemas.microsoft.com/office/drawing/2014/main" id="{E7C5CAA7-8F68-A18D-DDB3-9F828137D478}"/>
              </a:ext>
            </a:extLst>
          </p:cNvPr>
          <p:cNvSpPr txBox="1"/>
          <p:nvPr/>
        </p:nvSpPr>
        <p:spPr>
          <a:xfrm>
            <a:off x="6781800" y="8015621"/>
            <a:ext cx="10134600" cy="385618"/>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Defined binary labels (High / Low) based on total stress score.</a:t>
            </a:r>
          </a:p>
        </p:txBody>
      </p:sp>
      <p:sp>
        <p:nvSpPr>
          <p:cNvPr id="49" name="TextBox 47">
            <a:extLst>
              <a:ext uri="{FF2B5EF4-FFF2-40B4-BE49-F238E27FC236}">
                <a16:creationId xmlns:a16="http://schemas.microsoft.com/office/drawing/2014/main" id="{8A39090A-D5D3-F692-23F1-DDDBA3821D1E}"/>
              </a:ext>
            </a:extLst>
          </p:cNvPr>
          <p:cNvSpPr txBox="1"/>
          <p:nvPr/>
        </p:nvSpPr>
        <p:spPr>
          <a:xfrm>
            <a:off x="6781800" y="4532257"/>
            <a:ext cx="9906000" cy="783163"/>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Converted categorical answers (e.g., stress and sleep issues) into numerical scores based on common-sense weighting</a:t>
            </a:r>
          </a:p>
        </p:txBody>
      </p:sp>
      <p:grpSp>
        <p:nvGrpSpPr>
          <p:cNvPr id="50" name="그룹 49">
            <a:extLst>
              <a:ext uri="{FF2B5EF4-FFF2-40B4-BE49-F238E27FC236}">
                <a16:creationId xmlns:a16="http://schemas.microsoft.com/office/drawing/2014/main" id="{3C68C886-5557-76EC-A14B-C4ACAE5917EA}"/>
              </a:ext>
            </a:extLst>
          </p:cNvPr>
          <p:cNvGrpSpPr/>
          <p:nvPr/>
        </p:nvGrpSpPr>
        <p:grpSpPr>
          <a:xfrm>
            <a:off x="2209800" y="4475013"/>
            <a:ext cx="3775779" cy="973127"/>
            <a:chOff x="2209800" y="4768871"/>
            <a:chExt cx="3775779" cy="973127"/>
          </a:xfrm>
        </p:grpSpPr>
        <p:grpSp>
          <p:nvGrpSpPr>
            <p:cNvPr id="51" name="Group 35">
              <a:extLst>
                <a:ext uri="{FF2B5EF4-FFF2-40B4-BE49-F238E27FC236}">
                  <a16:creationId xmlns:a16="http://schemas.microsoft.com/office/drawing/2014/main" id="{EB486D75-9A24-25B4-9463-747921B64949}"/>
                </a:ext>
              </a:extLst>
            </p:cNvPr>
            <p:cNvGrpSpPr/>
            <p:nvPr/>
          </p:nvGrpSpPr>
          <p:grpSpPr>
            <a:xfrm>
              <a:off x="2209800" y="4874224"/>
              <a:ext cx="3689468" cy="867774"/>
              <a:chOff x="0" y="0"/>
              <a:chExt cx="971712" cy="228549"/>
            </a:xfrm>
          </p:grpSpPr>
          <p:sp>
            <p:nvSpPr>
              <p:cNvPr id="53" name="Freeform 36">
                <a:extLst>
                  <a:ext uri="{FF2B5EF4-FFF2-40B4-BE49-F238E27FC236}">
                    <a16:creationId xmlns:a16="http://schemas.microsoft.com/office/drawing/2014/main" id="{EF4C621C-E5E2-DC1E-C31F-9E989A2ABFBB}"/>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54" name="TextBox 37">
                <a:extLst>
                  <a:ext uri="{FF2B5EF4-FFF2-40B4-BE49-F238E27FC236}">
                    <a16:creationId xmlns:a16="http://schemas.microsoft.com/office/drawing/2014/main" id="{5629A761-EA78-1453-0156-8F2A511C9BD3}"/>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sp>
          <p:nvSpPr>
            <p:cNvPr id="52" name="Freeform 39">
              <a:extLst>
                <a:ext uri="{FF2B5EF4-FFF2-40B4-BE49-F238E27FC236}">
                  <a16:creationId xmlns:a16="http://schemas.microsoft.com/office/drawing/2014/main" id="{F3CB87BE-4BB9-B6A3-2CD8-569714C39962}"/>
                </a:ext>
              </a:extLst>
            </p:cNvPr>
            <p:cNvSpPr/>
            <p:nvPr/>
          </p:nvSpPr>
          <p:spPr>
            <a:xfrm>
              <a:off x="2296111" y="4768871"/>
              <a:ext cx="3689468" cy="867774"/>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85B38B"/>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String-to-Numeric Conversion</a:t>
              </a:r>
              <a:endParaRPr lang="ko-KR" altLang="en-US" sz="2400" dirty="0">
                <a:solidFill>
                  <a:schemeClr val="bg1"/>
                </a:solidFill>
                <a:latin typeface="Tlab 레트로라이프" panose="020B0600000101010101" charset="-127"/>
                <a:ea typeface="Tlab 레트로라이프" panose="020B0600000101010101" charset="-127"/>
              </a:endParaRPr>
            </a:p>
          </p:txBody>
        </p:sp>
      </p:grpSp>
      <p:sp>
        <p:nvSpPr>
          <p:cNvPr id="55" name="TextBox 45">
            <a:extLst>
              <a:ext uri="{FF2B5EF4-FFF2-40B4-BE49-F238E27FC236}">
                <a16:creationId xmlns:a16="http://schemas.microsoft.com/office/drawing/2014/main" id="{3409B26C-497F-6763-8693-B92E2B3F741E}"/>
              </a:ext>
            </a:extLst>
          </p:cNvPr>
          <p:cNvSpPr txBox="1"/>
          <p:nvPr/>
        </p:nvSpPr>
        <p:spPr>
          <a:xfrm>
            <a:off x="7924800" y="3167550"/>
            <a:ext cx="8991600" cy="800604"/>
          </a:xfrm>
          <a:prstGeom prst="rect">
            <a:avLst/>
          </a:prstGeom>
        </p:spPr>
        <p:txBody>
          <a:bodyPr wrap="square" lIns="0" tIns="0" rIns="0" bIns="0" rtlCol="0" anchor="t">
            <a:spAutoFit/>
          </a:bodyPr>
          <a:lstStyle/>
          <a:p>
            <a:pPr algn="l">
              <a:lnSpc>
                <a:spcPts val="3079"/>
              </a:lnSpc>
            </a:pPr>
            <a:r>
              <a:rPr lang="en-US" sz="3000" dirty="0">
                <a:solidFill>
                  <a:srgbClr val="485849"/>
                </a:solidFill>
                <a:highlight>
                  <a:srgbClr val="C7D1AB"/>
                </a:highlight>
                <a:latin typeface="TDTD순고딕"/>
                <a:ea typeface="TDTD순고딕"/>
                <a:cs typeface="TDTD순고딕"/>
                <a:sym typeface="TDTD순고딕"/>
              </a:rPr>
              <a:t>Renaming columns, removing irrelevant features, and filtering out outliers</a:t>
            </a:r>
          </a:p>
        </p:txBody>
      </p:sp>
      <p:sp>
        <p:nvSpPr>
          <p:cNvPr id="24" name="직사각형 23">
            <a:extLst>
              <a:ext uri="{FF2B5EF4-FFF2-40B4-BE49-F238E27FC236}">
                <a16:creationId xmlns:a16="http://schemas.microsoft.com/office/drawing/2014/main" id="{B1A7B4E6-95F9-B182-4461-E9CA83EE634C}"/>
              </a:ext>
            </a:extLst>
          </p:cNvPr>
          <p:cNvSpPr/>
          <p:nvPr/>
        </p:nvSpPr>
        <p:spPr>
          <a:xfrm>
            <a:off x="6553200" y="4305300"/>
            <a:ext cx="10134600" cy="45708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5" name="그림 24">
            <a:extLst>
              <a:ext uri="{FF2B5EF4-FFF2-40B4-BE49-F238E27FC236}">
                <a16:creationId xmlns:a16="http://schemas.microsoft.com/office/drawing/2014/main" id="{9B13CB48-E7E9-3156-6737-72855918BAFD}"/>
              </a:ext>
            </a:extLst>
          </p:cNvPr>
          <p:cNvPicPr>
            <a:picLocks noChangeAspect="1"/>
          </p:cNvPicPr>
          <p:nvPr/>
        </p:nvPicPr>
        <p:blipFill>
          <a:blip r:embed="rId2"/>
          <a:stretch>
            <a:fillRect/>
          </a:stretch>
        </p:blipFill>
        <p:spPr>
          <a:xfrm>
            <a:off x="7924800" y="4887341"/>
            <a:ext cx="7049167" cy="2934495"/>
          </a:xfrm>
          <a:prstGeom prst="rect">
            <a:avLst/>
          </a:prstGeom>
        </p:spPr>
      </p:pic>
    </p:spTree>
    <p:extLst>
      <p:ext uri="{BB962C8B-B14F-4D97-AF65-F5344CB8AC3E}">
        <p14:creationId xmlns:p14="http://schemas.microsoft.com/office/powerpoint/2010/main" val="2820616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3CBCC-2FE8-42B8-A0B6-A9FD312A15CA}"/>
            </a:ext>
          </a:extLst>
        </p:cNvPr>
        <p:cNvGrpSpPr/>
        <p:nvPr/>
      </p:nvGrpSpPr>
      <p:grpSpPr>
        <a:xfrm>
          <a:off x="0" y="0"/>
          <a:ext cx="0" cy="0"/>
          <a:chOff x="0" y="0"/>
          <a:chExt cx="0" cy="0"/>
        </a:xfrm>
      </p:grpSpPr>
      <p:sp>
        <p:nvSpPr>
          <p:cNvPr id="19" name="TextBox 19">
            <a:extLst>
              <a:ext uri="{FF2B5EF4-FFF2-40B4-BE49-F238E27FC236}">
                <a16:creationId xmlns:a16="http://schemas.microsoft.com/office/drawing/2014/main" id="{855E9CFB-12B6-6A55-FCFE-44C375664E97}"/>
              </a:ext>
            </a:extLst>
          </p:cNvPr>
          <p:cNvSpPr txBox="1"/>
          <p:nvPr/>
        </p:nvSpPr>
        <p:spPr>
          <a:xfrm>
            <a:off x="4849402" y="1410881"/>
            <a:ext cx="12524198" cy="1211870"/>
          </a:xfrm>
          <a:prstGeom prst="rect">
            <a:avLst/>
          </a:prstGeom>
        </p:spPr>
        <p:txBody>
          <a:bodyPr wrap="square"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Data Preprocessing Steps</a:t>
            </a:r>
          </a:p>
        </p:txBody>
      </p:sp>
      <p:sp>
        <p:nvSpPr>
          <p:cNvPr id="20" name="TextBox 20">
            <a:extLst>
              <a:ext uri="{FF2B5EF4-FFF2-40B4-BE49-F238E27FC236}">
                <a16:creationId xmlns:a16="http://schemas.microsoft.com/office/drawing/2014/main" id="{A8907F16-149C-BEB6-BFB4-1BF796C50AAD}"/>
              </a:ext>
            </a:extLst>
          </p:cNvPr>
          <p:cNvSpPr txBox="1"/>
          <p:nvPr/>
        </p:nvSpPr>
        <p:spPr>
          <a:xfrm>
            <a:off x="1822668" y="989012"/>
            <a:ext cx="3054131" cy="1792798"/>
          </a:xfrm>
          <a:prstGeom prst="rect">
            <a:avLst/>
          </a:prstGeom>
        </p:spPr>
        <p:txBody>
          <a:bodyPr wrap="square" lIns="0" tIns="0" rIns="0" bIns="0" rtlCol="0" anchor="t">
            <a:spAutoFit/>
          </a:bodyPr>
          <a:lstStyle/>
          <a:p>
            <a:pPr algn="l">
              <a:lnSpc>
                <a:spcPts val="14491"/>
              </a:lnSpc>
            </a:pPr>
            <a:r>
              <a:rPr lang="en-US" sz="10350" b="1" dirty="0">
                <a:solidFill>
                  <a:srgbClr val="8CB791">
                    <a:alpha val="73725"/>
                  </a:srgbClr>
                </a:solidFill>
                <a:latin typeface="Tlab 레트로라이프 Bold"/>
                <a:ea typeface="Tlab 레트로라이프 Bold"/>
                <a:cs typeface="Tlab 레트로라이프 Bold"/>
                <a:sym typeface="Tlab 레트로라이프 Bold"/>
              </a:rPr>
              <a:t>04</a:t>
            </a:r>
            <a:r>
              <a:rPr lang="en-US" sz="5000" b="1" dirty="0">
                <a:solidFill>
                  <a:srgbClr val="8CB791">
                    <a:alpha val="73725"/>
                  </a:srgbClr>
                </a:solidFill>
                <a:latin typeface="Tlab 레트로라이프 Bold"/>
                <a:ea typeface="Tlab 레트로라이프 Bold"/>
                <a:cs typeface="Tlab 레트로라이프 Bold"/>
                <a:sym typeface="Tlab 레트로라이프 Bold"/>
              </a:rPr>
              <a:t>-1</a:t>
            </a:r>
          </a:p>
        </p:txBody>
      </p:sp>
      <p:sp>
        <p:nvSpPr>
          <p:cNvPr id="18" name="TextBox 45">
            <a:extLst>
              <a:ext uri="{FF2B5EF4-FFF2-40B4-BE49-F238E27FC236}">
                <a16:creationId xmlns:a16="http://schemas.microsoft.com/office/drawing/2014/main" id="{39EA5190-7C7F-23BB-1400-6ECDFEED125A}"/>
              </a:ext>
            </a:extLst>
          </p:cNvPr>
          <p:cNvSpPr txBox="1"/>
          <p:nvPr/>
        </p:nvSpPr>
        <p:spPr>
          <a:xfrm>
            <a:off x="6781800" y="2835974"/>
            <a:ext cx="7696200" cy="783163"/>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Renaming columns, removing irrelevant features, and filtering out outliers</a:t>
            </a:r>
          </a:p>
        </p:txBody>
      </p:sp>
      <p:grpSp>
        <p:nvGrpSpPr>
          <p:cNvPr id="27" name="Group 21">
            <a:extLst>
              <a:ext uri="{FF2B5EF4-FFF2-40B4-BE49-F238E27FC236}">
                <a16:creationId xmlns:a16="http://schemas.microsoft.com/office/drawing/2014/main" id="{8FF1779B-C3C3-94DA-23B3-15F01BEBA712}"/>
              </a:ext>
            </a:extLst>
          </p:cNvPr>
          <p:cNvGrpSpPr/>
          <p:nvPr/>
        </p:nvGrpSpPr>
        <p:grpSpPr>
          <a:xfrm>
            <a:off x="2209800" y="2781300"/>
            <a:ext cx="3775781" cy="973126"/>
            <a:chOff x="0" y="1"/>
            <a:chExt cx="5034375" cy="1297501"/>
          </a:xfrm>
        </p:grpSpPr>
        <p:grpSp>
          <p:nvGrpSpPr>
            <p:cNvPr id="29" name="Group 22">
              <a:extLst>
                <a:ext uri="{FF2B5EF4-FFF2-40B4-BE49-F238E27FC236}">
                  <a16:creationId xmlns:a16="http://schemas.microsoft.com/office/drawing/2014/main" id="{8DDD68F6-C754-43CA-2EF1-BEDE51BB4E26}"/>
                </a:ext>
              </a:extLst>
            </p:cNvPr>
            <p:cNvGrpSpPr/>
            <p:nvPr/>
          </p:nvGrpSpPr>
          <p:grpSpPr>
            <a:xfrm>
              <a:off x="0" y="140471"/>
              <a:ext cx="4919291" cy="1157031"/>
              <a:chOff x="0" y="0"/>
              <a:chExt cx="971712" cy="228549"/>
            </a:xfrm>
          </p:grpSpPr>
          <p:sp>
            <p:nvSpPr>
              <p:cNvPr id="33" name="Freeform 23">
                <a:extLst>
                  <a:ext uri="{FF2B5EF4-FFF2-40B4-BE49-F238E27FC236}">
                    <a16:creationId xmlns:a16="http://schemas.microsoft.com/office/drawing/2014/main" id="{A49BEA88-9E8E-2F53-3F1F-FA4158CC2E15}"/>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34" name="TextBox 24">
                <a:extLst>
                  <a:ext uri="{FF2B5EF4-FFF2-40B4-BE49-F238E27FC236}">
                    <a16:creationId xmlns:a16="http://schemas.microsoft.com/office/drawing/2014/main" id="{DECC0426-7B6B-A287-C5AE-BEC576CB7363}"/>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sp>
          <p:nvSpPr>
            <p:cNvPr id="31" name="Freeform 26">
              <a:extLst>
                <a:ext uri="{FF2B5EF4-FFF2-40B4-BE49-F238E27FC236}">
                  <a16:creationId xmlns:a16="http://schemas.microsoft.com/office/drawing/2014/main" id="{ED498F79-D5A1-7228-C271-1A1D60738275}"/>
                </a:ext>
              </a:extLst>
            </p:cNvPr>
            <p:cNvSpPr/>
            <p:nvPr/>
          </p:nvSpPr>
          <p:spPr>
            <a:xfrm>
              <a:off x="115083" y="1"/>
              <a:ext cx="4919292" cy="1157030"/>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B1CCB4"/>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Column Cleanup</a:t>
              </a:r>
            </a:p>
          </p:txBody>
        </p:sp>
      </p:grpSp>
      <p:sp>
        <p:nvSpPr>
          <p:cNvPr id="40" name="TextBox 47">
            <a:extLst>
              <a:ext uri="{FF2B5EF4-FFF2-40B4-BE49-F238E27FC236}">
                <a16:creationId xmlns:a16="http://schemas.microsoft.com/office/drawing/2014/main" id="{8768B182-7223-5842-2738-414C09F3E776}"/>
              </a:ext>
            </a:extLst>
          </p:cNvPr>
          <p:cNvSpPr txBox="1"/>
          <p:nvPr/>
        </p:nvSpPr>
        <p:spPr>
          <a:xfrm>
            <a:off x="7924800" y="4444152"/>
            <a:ext cx="8908026" cy="1198149"/>
          </a:xfrm>
          <a:prstGeom prst="rect">
            <a:avLst/>
          </a:prstGeom>
        </p:spPr>
        <p:txBody>
          <a:bodyPr wrap="square" lIns="0" tIns="0" rIns="0" bIns="0" rtlCol="0" anchor="t">
            <a:spAutoFit/>
          </a:bodyPr>
          <a:lstStyle/>
          <a:p>
            <a:pPr algn="l">
              <a:lnSpc>
                <a:spcPts val="3079"/>
              </a:lnSpc>
            </a:pPr>
            <a:r>
              <a:rPr lang="en-US" sz="3000" dirty="0">
                <a:solidFill>
                  <a:srgbClr val="485849"/>
                </a:solidFill>
                <a:highlight>
                  <a:srgbClr val="C7D1AB"/>
                </a:highlight>
                <a:latin typeface="TDTD순고딕"/>
                <a:ea typeface="TDTD순고딕"/>
                <a:cs typeface="TDTD순고딕"/>
                <a:sym typeface="TDTD순고딕"/>
              </a:rPr>
              <a:t>Converted categorical answers (e.g., stress and sleep issues) into numerical scores based on common-sense weighting</a:t>
            </a:r>
          </a:p>
        </p:txBody>
      </p:sp>
      <p:grpSp>
        <p:nvGrpSpPr>
          <p:cNvPr id="42" name="그룹 41">
            <a:extLst>
              <a:ext uri="{FF2B5EF4-FFF2-40B4-BE49-F238E27FC236}">
                <a16:creationId xmlns:a16="http://schemas.microsoft.com/office/drawing/2014/main" id="{BF031296-653D-C5BE-0632-CF181FE91271}"/>
              </a:ext>
            </a:extLst>
          </p:cNvPr>
          <p:cNvGrpSpPr>
            <a:grpSpLocks noChangeAspect="1"/>
          </p:cNvGrpSpPr>
          <p:nvPr/>
        </p:nvGrpSpPr>
        <p:grpSpPr>
          <a:xfrm>
            <a:off x="2209800" y="4475012"/>
            <a:ext cx="4944733" cy="1274400"/>
            <a:chOff x="2209800" y="4768871"/>
            <a:chExt cx="3775779" cy="973127"/>
          </a:xfrm>
        </p:grpSpPr>
        <p:grpSp>
          <p:nvGrpSpPr>
            <p:cNvPr id="45" name="Group 35">
              <a:extLst>
                <a:ext uri="{FF2B5EF4-FFF2-40B4-BE49-F238E27FC236}">
                  <a16:creationId xmlns:a16="http://schemas.microsoft.com/office/drawing/2014/main" id="{6861A4A7-256E-DA12-3B0B-9AFDDF6C1C9A}"/>
                </a:ext>
              </a:extLst>
            </p:cNvPr>
            <p:cNvGrpSpPr/>
            <p:nvPr/>
          </p:nvGrpSpPr>
          <p:grpSpPr>
            <a:xfrm>
              <a:off x="2209800" y="4874224"/>
              <a:ext cx="3689468" cy="867774"/>
              <a:chOff x="0" y="0"/>
              <a:chExt cx="971712" cy="228549"/>
            </a:xfrm>
          </p:grpSpPr>
          <p:sp>
            <p:nvSpPr>
              <p:cNvPr id="47" name="Freeform 36">
                <a:extLst>
                  <a:ext uri="{FF2B5EF4-FFF2-40B4-BE49-F238E27FC236}">
                    <a16:creationId xmlns:a16="http://schemas.microsoft.com/office/drawing/2014/main" id="{D5ACFB60-3EE7-33A7-A6C3-A07F8A8EA65E}"/>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48" name="TextBox 37">
                <a:extLst>
                  <a:ext uri="{FF2B5EF4-FFF2-40B4-BE49-F238E27FC236}">
                    <a16:creationId xmlns:a16="http://schemas.microsoft.com/office/drawing/2014/main" id="{9D1CD787-A313-C6FA-4522-2B723FBA0254}"/>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sp>
          <p:nvSpPr>
            <p:cNvPr id="46" name="Freeform 39">
              <a:extLst>
                <a:ext uri="{FF2B5EF4-FFF2-40B4-BE49-F238E27FC236}">
                  <a16:creationId xmlns:a16="http://schemas.microsoft.com/office/drawing/2014/main" id="{93CF81D6-D662-244D-10D7-5FD9135A9520}"/>
                </a:ext>
              </a:extLst>
            </p:cNvPr>
            <p:cNvSpPr/>
            <p:nvPr/>
          </p:nvSpPr>
          <p:spPr>
            <a:xfrm>
              <a:off x="2296111" y="4768871"/>
              <a:ext cx="3689468" cy="867774"/>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85B38B"/>
            </a:solidFill>
            <a:ln w="19050" cap="sq">
              <a:solidFill>
                <a:srgbClr val="485849"/>
              </a:solidFill>
              <a:prstDash val="solid"/>
              <a:miter/>
            </a:ln>
          </p:spPr>
          <p:txBody>
            <a:bodyPr anchor="ctr" anchorCtr="0"/>
            <a:lstStyle/>
            <a:p>
              <a:pPr algn="ctr"/>
              <a:r>
                <a:rPr lang="en-US" altLang="ko-KR" sz="3600" spc="-150" dirty="0">
                  <a:solidFill>
                    <a:schemeClr val="bg1"/>
                  </a:solidFill>
                  <a:latin typeface="Tlab 레트로라이프" panose="020B0600000101010101" charset="-127"/>
                  <a:ea typeface="Tlab 레트로라이프" panose="020B0600000101010101" charset="-127"/>
                </a:rPr>
                <a:t>String-to-Numeric Conversion</a:t>
              </a:r>
            </a:p>
          </p:txBody>
        </p:sp>
      </p:grpSp>
      <p:grpSp>
        <p:nvGrpSpPr>
          <p:cNvPr id="11" name="Group 28">
            <a:extLst>
              <a:ext uri="{FF2B5EF4-FFF2-40B4-BE49-F238E27FC236}">
                <a16:creationId xmlns:a16="http://schemas.microsoft.com/office/drawing/2014/main" id="{417F289E-E33A-45CD-A5C4-1306077B0F47}"/>
              </a:ext>
            </a:extLst>
          </p:cNvPr>
          <p:cNvGrpSpPr/>
          <p:nvPr/>
        </p:nvGrpSpPr>
        <p:grpSpPr>
          <a:xfrm>
            <a:off x="2233236" y="6162515"/>
            <a:ext cx="3775780" cy="973127"/>
            <a:chOff x="0" y="0"/>
            <a:chExt cx="5034373" cy="1297502"/>
          </a:xfrm>
        </p:grpSpPr>
        <p:grpSp>
          <p:nvGrpSpPr>
            <p:cNvPr id="14" name="Group 29">
              <a:extLst>
                <a:ext uri="{FF2B5EF4-FFF2-40B4-BE49-F238E27FC236}">
                  <a16:creationId xmlns:a16="http://schemas.microsoft.com/office/drawing/2014/main" id="{103111AB-13DB-68B8-BAB4-5BB528EE381A}"/>
                </a:ext>
              </a:extLst>
            </p:cNvPr>
            <p:cNvGrpSpPr/>
            <p:nvPr/>
          </p:nvGrpSpPr>
          <p:grpSpPr>
            <a:xfrm>
              <a:off x="0" y="140471"/>
              <a:ext cx="4919290" cy="1157031"/>
              <a:chOff x="0" y="0"/>
              <a:chExt cx="971712" cy="228549"/>
            </a:xfrm>
          </p:grpSpPr>
          <p:sp>
            <p:nvSpPr>
              <p:cNvPr id="22" name="Freeform 30">
                <a:extLst>
                  <a:ext uri="{FF2B5EF4-FFF2-40B4-BE49-F238E27FC236}">
                    <a16:creationId xmlns:a16="http://schemas.microsoft.com/office/drawing/2014/main" id="{70F62C9A-87F4-780B-D97D-A8C9E696B48C}"/>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sz="2400"/>
              </a:p>
            </p:txBody>
          </p:sp>
          <p:sp>
            <p:nvSpPr>
              <p:cNvPr id="23" name="TextBox 31">
                <a:extLst>
                  <a:ext uri="{FF2B5EF4-FFF2-40B4-BE49-F238E27FC236}">
                    <a16:creationId xmlns:a16="http://schemas.microsoft.com/office/drawing/2014/main" id="{83582164-5E5B-B971-5869-0443DB143934}"/>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sz="2400"/>
              </a:p>
            </p:txBody>
          </p:sp>
        </p:grpSp>
        <p:sp>
          <p:nvSpPr>
            <p:cNvPr id="16" name="Freeform 33">
              <a:extLst>
                <a:ext uri="{FF2B5EF4-FFF2-40B4-BE49-F238E27FC236}">
                  <a16:creationId xmlns:a16="http://schemas.microsoft.com/office/drawing/2014/main" id="{916DDF5C-2770-1CF2-6E72-0C6F040C611B}"/>
                </a:ext>
              </a:extLst>
            </p:cNvPr>
            <p:cNvSpPr/>
            <p:nvPr/>
          </p:nvSpPr>
          <p:spPr>
            <a:xfrm>
              <a:off x="115083" y="0"/>
              <a:ext cx="4919290" cy="1157032"/>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658C6A"/>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Feature Aggregation</a:t>
              </a:r>
              <a:endParaRPr lang="ko-KR" altLang="en-US" sz="2400" dirty="0">
                <a:solidFill>
                  <a:schemeClr val="bg1"/>
                </a:solidFill>
                <a:latin typeface="Tlab 레트로라이프" panose="020B0600000101010101" charset="-127"/>
                <a:ea typeface="Tlab 레트로라이프" panose="020B0600000101010101" charset="-127"/>
              </a:endParaRPr>
            </a:p>
          </p:txBody>
        </p:sp>
      </p:grpSp>
      <p:grpSp>
        <p:nvGrpSpPr>
          <p:cNvPr id="24" name="Group 28">
            <a:extLst>
              <a:ext uri="{FF2B5EF4-FFF2-40B4-BE49-F238E27FC236}">
                <a16:creationId xmlns:a16="http://schemas.microsoft.com/office/drawing/2014/main" id="{2D08E1A4-5BE6-838B-5D37-0C4A9A5C18F3}"/>
              </a:ext>
            </a:extLst>
          </p:cNvPr>
          <p:cNvGrpSpPr/>
          <p:nvPr/>
        </p:nvGrpSpPr>
        <p:grpSpPr>
          <a:xfrm>
            <a:off x="2209800" y="7774543"/>
            <a:ext cx="3775780" cy="973127"/>
            <a:chOff x="0" y="0"/>
            <a:chExt cx="5034373" cy="1297502"/>
          </a:xfrm>
        </p:grpSpPr>
        <p:grpSp>
          <p:nvGrpSpPr>
            <p:cNvPr id="25" name="Group 29">
              <a:extLst>
                <a:ext uri="{FF2B5EF4-FFF2-40B4-BE49-F238E27FC236}">
                  <a16:creationId xmlns:a16="http://schemas.microsoft.com/office/drawing/2014/main" id="{A2655F43-8A8D-1CC5-6F78-3C1FA55B218D}"/>
                </a:ext>
              </a:extLst>
            </p:cNvPr>
            <p:cNvGrpSpPr/>
            <p:nvPr/>
          </p:nvGrpSpPr>
          <p:grpSpPr>
            <a:xfrm>
              <a:off x="0" y="140471"/>
              <a:ext cx="4919290" cy="1157031"/>
              <a:chOff x="0" y="0"/>
              <a:chExt cx="971712" cy="228549"/>
            </a:xfrm>
          </p:grpSpPr>
          <p:sp>
            <p:nvSpPr>
              <p:cNvPr id="28" name="Freeform 30">
                <a:extLst>
                  <a:ext uri="{FF2B5EF4-FFF2-40B4-BE49-F238E27FC236}">
                    <a16:creationId xmlns:a16="http://schemas.microsoft.com/office/drawing/2014/main" id="{94584190-E8E0-B496-A3B7-26A3376B6DE0}"/>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sz="2400"/>
              </a:p>
            </p:txBody>
          </p:sp>
          <p:sp>
            <p:nvSpPr>
              <p:cNvPr id="30" name="TextBox 31">
                <a:extLst>
                  <a:ext uri="{FF2B5EF4-FFF2-40B4-BE49-F238E27FC236}">
                    <a16:creationId xmlns:a16="http://schemas.microsoft.com/office/drawing/2014/main" id="{2875629B-3523-2381-9C09-873A388DA775}"/>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sz="2400"/>
              </a:p>
            </p:txBody>
          </p:sp>
        </p:grpSp>
        <p:sp>
          <p:nvSpPr>
            <p:cNvPr id="26" name="Freeform 33">
              <a:extLst>
                <a:ext uri="{FF2B5EF4-FFF2-40B4-BE49-F238E27FC236}">
                  <a16:creationId xmlns:a16="http://schemas.microsoft.com/office/drawing/2014/main" id="{C5F03024-322F-81B1-3C04-62CB9739A8AF}"/>
                </a:ext>
              </a:extLst>
            </p:cNvPr>
            <p:cNvSpPr/>
            <p:nvPr/>
          </p:nvSpPr>
          <p:spPr>
            <a:xfrm>
              <a:off x="115083" y="0"/>
              <a:ext cx="4919290" cy="1157031"/>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516F55"/>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Stress Level Classification</a:t>
              </a:r>
              <a:endParaRPr lang="ko-KR" altLang="en-US" sz="2400" dirty="0">
                <a:solidFill>
                  <a:schemeClr val="bg1"/>
                </a:solidFill>
                <a:latin typeface="Tlab 레트로라이프" panose="020B0600000101010101" charset="-127"/>
                <a:ea typeface="Tlab 레트로라이프" panose="020B0600000101010101" charset="-127"/>
              </a:endParaRPr>
            </a:p>
          </p:txBody>
        </p:sp>
      </p:grpSp>
      <p:sp>
        <p:nvSpPr>
          <p:cNvPr id="32" name="TextBox 48">
            <a:extLst>
              <a:ext uri="{FF2B5EF4-FFF2-40B4-BE49-F238E27FC236}">
                <a16:creationId xmlns:a16="http://schemas.microsoft.com/office/drawing/2014/main" id="{DD9F3513-2998-357A-D3CC-B0A0537FD0CE}"/>
              </a:ext>
            </a:extLst>
          </p:cNvPr>
          <p:cNvSpPr txBox="1"/>
          <p:nvPr/>
        </p:nvSpPr>
        <p:spPr>
          <a:xfrm>
            <a:off x="6781800" y="6223261"/>
            <a:ext cx="9230389" cy="783163"/>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Created total scores and applied weighted mappings to key sleep behavior features</a:t>
            </a:r>
            <a:endParaRPr lang="en-US" sz="2500" i="1" dirty="0">
              <a:solidFill>
                <a:srgbClr val="AACAAE"/>
              </a:solidFill>
              <a:latin typeface="TDTD순고딕"/>
              <a:ea typeface="TDTD순고딕"/>
              <a:cs typeface="TDTD순고딕"/>
              <a:sym typeface="TDTD순고딕"/>
            </a:endParaRPr>
          </a:p>
        </p:txBody>
      </p:sp>
      <p:sp>
        <p:nvSpPr>
          <p:cNvPr id="37" name="TextBox 48">
            <a:extLst>
              <a:ext uri="{FF2B5EF4-FFF2-40B4-BE49-F238E27FC236}">
                <a16:creationId xmlns:a16="http://schemas.microsoft.com/office/drawing/2014/main" id="{5C47AAA9-5E6E-3F09-1979-C0E7FEB7680A}"/>
              </a:ext>
            </a:extLst>
          </p:cNvPr>
          <p:cNvSpPr txBox="1"/>
          <p:nvPr/>
        </p:nvSpPr>
        <p:spPr>
          <a:xfrm>
            <a:off x="6781800" y="8015621"/>
            <a:ext cx="10134600" cy="385618"/>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Defined binary labels (High / Low) based on total stress score.</a:t>
            </a:r>
          </a:p>
        </p:txBody>
      </p:sp>
      <p:sp>
        <p:nvSpPr>
          <p:cNvPr id="38" name="직사각형 37">
            <a:extLst>
              <a:ext uri="{FF2B5EF4-FFF2-40B4-BE49-F238E27FC236}">
                <a16:creationId xmlns:a16="http://schemas.microsoft.com/office/drawing/2014/main" id="{BF4038FD-4E26-A7E7-DFC6-9BE288FB921D}"/>
              </a:ext>
            </a:extLst>
          </p:cNvPr>
          <p:cNvSpPr/>
          <p:nvPr/>
        </p:nvSpPr>
        <p:spPr>
          <a:xfrm>
            <a:off x="6676909" y="2705827"/>
            <a:ext cx="9545302" cy="10485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38">
            <a:extLst>
              <a:ext uri="{FF2B5EF4-FFF2-40B4-BE49-F238E27FC236}">
                <a16:creationId xmlns:a16="http://schemas.microsoft.com/office/drawing/2014/main" id="{595AA0D1-64FD-D6E6-7647-D2C82EEDF59F}"/>
              </a:ext>
            </a:extLst>
          </p:cNvPr>
          <p:cNvSpPr/>
          <p:nvPr/>
        </p:nvSpPr>
        <p:spPr>
          <a:xfrm>
            <a:off x="6553200" y="5986221"/>
            <a:ext cx="10134600" cy="28898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4" name="그림 43">
            <a:extLst>
              <a:ext uri="{FF2B5EF4-FFF2-40B4-BE49-F238E27FC236}">
                <a16:creationId xmlns:a16="http://schemas.microsoft.com/office/drawing/2014/main" id="{8B1DB90F-C757-8240-03FC-C77E927A2198}"/>
              </a:ext>
            </a:extLst>
          </p:cNvPr>
          <p:cNvPicPr>
            <a:picLocks noChangeAspect="1"/>
          </p:cNvPicPr>
          <p:nvPr/>
        </p:nvPicPr>
        <p:blipFill>
          <a:blip r:embed="rId2"/>
          <a:stretch>
            <a:fillRect/>
          </a:stretch>
        </p:blipFill>
        <p:spPr>
          <a:xfrm>
            <a:off x="7332153" y="8211477"/>
            <a:ext cx="8219574" cy="736521"/>
          </a:xfrm>
          <a:prstGeom prst="rect">
            <a:avLst/>
          </a:prstGeom>
        </p:spPr>
      </p:pic>
      <p:pic>
        <p:nvPicPr>
          <p:cNvPr id="50" name="그림 49">
            <a:extLst>
              <a:ext uri="{FF2B5EF4-FFF2-40B4-BE49-F238E27FC236}">
                <a16:creationId xmlns:a16="http://schemas.microsoft.com/office/drawing/2014/main" id="{BF6F4111-B7E2-1631-64B2-8F33619C1CF1}"/>
              </a:ext>
            </a:extLst>
          </p:cNvPr>
          <p:cNvPicPr>
            <a:picLocks noChangeAspect="1"/>
          </p:cNvPicPr>
          <p:nvPr/>
        </p:nvPicPr>
        <p:blipFill>
          <a:blip r:embed="rId3"/>
          <a:stretch>
            <a:fillRect/>
          </a:stretch>
        </p:blipFill>
        <p:spPr>
          <a:xfrm>
            <a:off x="7772400" y="9071975"/>
            <a:ext cx="5024694" cy="835431"/>
          </a:xfrm>
          <a:prstGeom prst="rect">
            <a:avLst/>
          </a:prstGeom>
        </p:spPr>
      </p:pic>
      <p:pic>
        <p:nvPicPr>
          <p:cNvPr id="51" name="그림 50">
            <a:extLst>
              <a:ext uri="{FF2B5EF4-FFF2-40B4-BE49-F238E27FC236}">
                <a16:creationId xmlns:a16="http://schemas.microsoft.com/office/drawing/2014/main" id="{F2545DEF-DD7E-8CBC-EF34-DF705DF95FCB}"/>
              </a:ext>
            </a:extLst>
          </p:cNvPr>
          <p:cNvPicPr>
            <a:picLocks noChangeAspect="1"/>
          </p:cNvPicPr>
          <p:nvPr/>
        </p:nvPicPr>
        <p:blipFill>
          <a:blip r:embed="rId4"/>
          <a:srcRect r="18462" b="32657"/>
          <a:stretch>
            <a:fillRect/>
          </a:stretch>
        </p:blipFill>
        <p:spPr>
          <a:xfrm>
            <a:off x="7280539" y="5850932"/>
            <a:ext cx="4508400" cy="2243166"/>
          </a:xfrm>
          <a:prstGeom prst="rect">
            <a:avLst/>
          </a:prstGeom>
        </p:spPr>
      </p:pic>
      <p:pic>
        <p:nvPicPr>
          <p:cNvPr id="52" name="그림 51">
            <a:extLst>
              <a:ext uri="{FF2B5EF4-FFF2-40B4-BE49-F238E27FC236}">
                <a16:creationId xmlns:a16="http://schemas.microsoft.com/office/drawing/2014/main" id="{F7696DD3-DC2F-C628-8321-D479862FCA26}"/>
              </a:ext>
            </a:extLst>
          </p:cNvPr>
          <p:cNvPicPr>
            <a:picLocks noChangeAspect="1"/>
          </p:cNvPicPr>
          <p:nvPr/>
        </p:nvPicPr>
        <p:blipFill rotWithShape="1">
          <a:blip r:embed="rId5"/>
          <a:srcRect t="15839"/>
          <a:stretch/>
        </p:blipFill>
        <p:spPr>
          <a:xfrm>
            <a:off x="12056277" y="5905500"/>
            <a:ext cx="4165934" cy="1844035"/>
          </a:xfrm>
          <a:prstGeom prst="rect">
            <a:avLst/>
          </a:prstGeom>
        </p:spPr>
      </p:pic>
    </p:spTree>
    <p:extLst>
      <p:ext uri="{BB962C8B-B14F-4D97-AF65-F5344CB8AC3E}">
        <p14:creationId xmlns:p14="http://schemas.microsoft.com/office/powerpoint/2010/main" val="2728396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D0640-7B70-CFD7-8C18-1A818893E2F1}"/>
            </a:ext>
          </a:extLst>
        </p:cNvPr>
        <p:cNvGrpSpPr/>
        <p:nvPr/>
      </p:nvGrpSpPr>
      <p:grpSpPr>
        <a:xfrm>
          <a:off x="0" y="0"/>
          <a:ext cx="0" cy="0"/>
          <a:chOff x="0" y="0"/>
          <a:chExt cx="0" cy="0"/>
        </a:xfrm>
      </p:grpSpPr>
      <p:sp>
        <p:nvSpPr>
          <p:cNvPr id="19" name="TextBox 19">
            <a:extLst>
              <a:ext uri="{FF2B5EF4-FFF2-40B4-BE49-F238E27FC236}">
                <a16:creationId xmlns:a16="http://schemas.microsoft.com/office/drawing/2014/main" id="{2E8983CA-A892-C0A7-FB84-939465728BC1}"/>
              </a:ext>
            </a:extLst>
          </p:cNvPr>
          <p:cNvSpPr txBox="1"/>
          <p:nvPr/>
        </p:nvSpPr>
        <p:spPr>
          <a:xfrm>
            <a:off x="4849402" y="1410881"/>
            <a:ext cx="12524198" cy="1211870"/>
          </a:xfrm>
          <a:prstGeom prst="rect">
            <a:avLst/>
          </a:prstGeom>
        </p:spPr>
        <p:txBody>
          <a:bodyPr wrap="square"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Data Preprocessing Steps</a:t>
            </a:r>
          </a:p>
        </p:txBody>
      </p:sp>
      <p:sp>
        <p:nvSpPr>
          <p:cNvPr id="20" name="TextBox 20">
            <a:extLst>
              <a:ext uri="{FF2B5EF4-FFF2-40B4-BE49-F238E27FC236}">
                <a16:creationId xmlns:a16="http://schemas.microsoft.com/office/drawing/2014/main" id="{DAAA4353-1FCD-2047-5223-DF6D0DE64A21}"/>
              </a:ext>
            </a:extLst>
          </p:cNvPr>
          <p:cNvSpPr txBox="1"/>
          <p:nvPr/>
        </p:nvSpPr>
        <p:spPr>
          <a:xfrm>
            <a:off x="1822668" y="989012"/>
            <a:ext cx="3054131" cy="1792798"/>
          </a:xfrm>
          <a:prstGeom prst="rect">
            <a:avLst/>
          </a:prstGeom>
        </p:spPr>
        <p:txBody>
          <a:bodyPr wrap="square" lIns="0" tIns="0" rIns="0" bIns="0" rtlCol="0" anchor="t">
            <a:spAutoFit/>
          </a:bodyPr>
          <a:lstStyle/>
          <a:p>
            <a:pPr algn="l">
              <a:lnSpc>
                <a:spcPts val="14491"/>
              </a:lnSpc>
            </a:pPr>
            <a:r>
              <a:rPr lang="en-US" sz="10350" b="1" dirty="0">
                <a:solidFill>
                  <a:srgbClr val="8CB791">
                    <a:alpha val="73725"/>
                  </a:srgbClr>
                </a:solidFill>
                <a:latin typeface="Tlab 레트로라이프 Bold"/>
                <a:ea typeface="Tlab 레트로라이프 Bold"/>
                <a:cs typeface="Tlab 레트로라이프 Bold"/>
                <a:sym typeface="Tlab 레트로라이프 Bold"/>
              </a:rPr>
              <a:t>04</a:t>
            </a:r>
            <a:r>
              <a:rPr lang="en-US" sz="5000" b="1" dirty="0">
                <a:solidFill>
                  <a:srgbClr val="8CB791">
                    <a:alpha val="73725"/>
                  </a:srgbClr>
                </a:solidFill>
                <a:latin typeface="Tlab 레트로라이프 Bold"/>
                <a:ea typeface="Tlab 레트로라이프 Bold"/>
                <a:cs typeface="Tlab 레트로라이프 Bold"/>
                <a:sym typeface="Tlab 레트로라이프 Bold"/>
              </a:rPr>
              <a:t>-1</a:t>
            </a:r>
          </a:p>
        </p:txBody>
      </p:sp>
      <p:sp>
        <p:nvSpPr>
          <p:cNvPr id="9" name="TextBox 48">
            <a:extLst>
              <a:ext uri="{FF2B5EF4-FFF2-40B4-BE49-F238E27FC236}">
                <a16:creationId xmlns:a16="http://schemas.microsoft.com/office/drawing/2014/main" id="{786ED635-4E7A-A303-8E46-619240D799CD}"/>
              </a:ext>
            </a:extLst>
          </p:cNvPr>
          <p:cNvSpPr txBox="1"/>
          <p:nvPr/>
        </p:nvSpPr>
        <p:spPr>
          <a:xfrm>
            <a:off x="7924800" y="6349992"/>
            <a:ext cx="8991600" cy="800604"/>
          </a:xfrm>
          <a:prstGeom prst="rect">
            <a:avLst/>
          </a:prstGeom>
        </p:spPr>
        <p:txBody>
          <a:bodyPr wrap="square" lIns="0" tIns="0" rIns="0" bIns="0" rtlCol="0" anchor="t">
            <a:spAutoFit/>
          </a:bodyPr>
          <a:lstStyle/>
          <a:p>
            <a:pPr algn="l">
              <a:lnSpc>
                <a:spcPts val="3079"/>
              </a:lnSpc>
            </a:pPr>
            <a:r>
              <a:rPr lang="en-US" sz="3000" dirty="0">
                <a:solidFill>
                  <a:srgbClr val="485849"/>
                </a:solidFill>
                <a:highlight>
                  <a:srgbClr val="C7D1AB"/>
                </a:highlight>
                <a:latin typeface="TDTD순고딕"/>
                <a:ea typeface="TDTD순고딕"/>
                <a:cs typeface="TDTD순고딕"/>
                <a:sym typeface="TDTD순고딕"/>
              </a:rPr>
              <a:t>Created total scores and applied weighted mappings to key sleep behavior features</a:t>
            </a:r>
          </a:p>
        </p:txBody>
      </p:sp>
      <p:grpSp>
        <p:nvGrpSpPr>
          <p:cNvPr id="14" name="그룹 13">
            <a:extLst>
              <a:ext uri="{FF2B5EF4-FFF2-40B4-BE49-F238E27FC236}">
                <a16:creationId xmlns:a16="http://schemas.microsoft.com/office/drawing/2014/main" id="{8A25FD32-DFD8-9893-7E6C-AABFB07BCE47}"/>
              </a:ext>
            </a:extLst>
          </p:cNvPr>
          <p:cNvGrpSpPr>
            <a:grpSpLocks noChangeAspect="1"/>
          </p:cNvGrpSpPr>
          <p:nvPr/>
        </p:nvGrpSpPr>
        <p:grpSpPr>
          <a:xfrm>
            <a:off x="2233236" y="6162514"/>
            <a:ext cx="4944734" cy="1274400"/>
            <a:chOff x="2233236" y="6456373"/>
            <a:chExt cx="3775780" cy="973127"/>
          </a:xfrm>
        </p:grpSpPr>
        <p:grpSp>
          <p:nvGrpSpPr>
            <p:cNvPr id="16" name="Group 29">
              <a:extLst>
                <a:ext uri="{FF2B5EF4-FFF2-40B4-BE49-F238E27FC236}">
                  <a16:creationId xmlns:a16="http://schemas.microsoft.com/office/drawing/2014/main" id="{F3DECB93-CFF9-E1D5-1ACF-10D68B13D465}"/>
                </a:ext>
              </a:extLst>
            </p:cNvPr>
            <p:cNvGrpSpPr/>
            <p:nvPr/>
          </p:nvGrpSpPr>
          <p:grpSpPr>
            <a:xfrm>
              <a:off x="2233236" y="6561726"/>
              <a:ext cx="3689468" cy="867774"/>
              <a:chOff x="0" y="0"/>
              <a:chExt cx="971712" cy="228549"/>
            </a:xfrm>
          </p:grpSpPr>
          <p:sp>
            <p:nvSpPr>
              <p:cNvPr id="28" name="Freeform 30">
                <a:extLst>
                  <a:ext uri="{FF2B5EF4-FFF2-40B4-BE49-F238E27FC236}">
                    <a16:creationId xmlns:a16="http://schemas.microsoft.com/office/drawing/2014/main" id="{635B8070-6ECA-9612-82E3-CD8A20D0106B}"/>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sz="2400"/>
              </a:p>
            </p:txBody>
          </p:sp>
          <p:sp>
            <p:nvSpPr>
              <p:cNvPr id="30" name="TextBox 31">
                <a:extLst>
                  <a:ext uri="{FF2B5EF4-FFF2-40B4-BE49-F238E27FC236}">
                    <a16:creationId xmlns:a16="http://schemas.microsoft.com/office/drawing/2014/main" id="{140EB7AA-667D-1AC2-5B91-5E61DCAAAEE7}"/>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sz="2400"/>
              </a:p>
            </p:txBody>
          </p:sp>
        </p:grpSp>
        <p:sp>
          <p:nvSpPr>
            <p:cNvPr id="25" name="Freeform 33">
              <a:extLst>
                <a:ext uri="{FF2B5EF4-FFF2-40B4-BE49-F238E27FC236}">
                  <a16:creationId xmlns:a16="http://schemas.microsoft.com/office/drawing/2014/main" id="{70A54690-486D-ABB8-5C02-E750D3C8D28D}"/>
                </a:ext>
              </a:extLst>
            </p:cNvPr>
            <p:cNvSpPr/>
            <p:nvPr/>
          </p:nvSpPr>
          <p:spPr>
            <a:xfrm>
              <a:off x="2319548" y="6456373"/>
              <a:ext cx="3689468" cy="867774"/>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658C6A"/>
            </a:solidFill>
            <a:ln w="19050" cap="sq">
              <a:solidFill>
                <a:srgbClr val="485849"/>
              </a:solidFill>
              <a:prstDash val="solid"/>
              <a:miter/>
            </a:ln>
          </p:spPr>
          <p:txBody>
            <a:bodyPr anchor="ctr" anchorCtr="0"/>
            <a:lstStyle/>
            <a:p>
              <a:pPr algn="ctr"/>
              <a:r>
                <a:rPr lang="en-US" altLang="ko-KR" sz="3600" dirty="0">
                  <a:solidFill>
                    <a:schemeClr val="bg1"/>
                  </a:solidFill>
                  <a:latin typeface="Tlab 레트로라이프" panose="020B0600000101010101" charset="-127"/>
                  <a:ea typeface="Tlab 레트로라이프" panose="020B0600000101010101" charset="-127"/>
                </a:rPr>
                <a:t>Feature Aggregation</a:t>
              </a:r>
            </a:p>
          </p:txBody>
        </p:sp>
      </p:grpSp>
      <p:sp>
        <p:nvSpPr>
          <p:cNvPr id="17" name="TextBox 45">
            <a:extLst>
              <a:ext uri="{FF2B5EF4-FFF2-40B4-BE49-F238E27FC236}">
                <a16:creationId xmlns:a16="http://schemas.microsoft.com/office/drawing/2014/main" id="{05444ADE-F9AC-F9B3-5B4A-CF9ECD21E089}"/>
              </a:ext>
            </a:extLst>
          </p:cNvPr>
          <p:cNvSpPr txBox="1"/>
          <p:nvPr/>
        </p:nvSpPr>
        <p:spPr>
          <a:xfrm>
            <a:off x="6781800" y="2835974"/>
            <a:ext cx="7696200" cy="783163"/>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Renaming columns, removing irrelevant features, and filtering out outliers</a:t>
            </a:r>
          </a:p>
        </p:txBody>
      </p:sp>
      <p:grpSp>
        <p:nvGrpSpPr>
          <p:cNvPr id="18" name="Group 21">
            <a:extLst>
              <a:ext uri="{FF2B5EF4-FFF2-40B4-BE49-F238E27FC236}">
                <a16:creationId xmlns:a16="http://schemas.microsoft.com/office/drawing/2014/main" id="{E0E02377-2835-859A-8A29-F9677491D02A}"/>
              </a:ext>
            </a:extLst>
          </p:cNvPr>
          <p:cNvGrpSpPr/>
          <p:nvPr/>
        </p:nvGrpSpPr>
        <p:grpSpPr>
          <a:xfrm>
            <a:off x="2209800" y="2781300"/>
            <a:ext cx="3775781" cy="973126"/>
            <a:chOff x="0" y="1"/>
            <a:chExt cx="5034375" cy="1297501"/>
          </a:xfrm>
        </p:grpSpPr>
        <p:grpSp>
          <p:nvGrpSpPr>
            <p:cNvPr id="21" name="Group 22">
              <a:extLst>
                <a:ext uri="{FF2B5EF4-FFF2-40B4-BE49-F238E27FC236}">
                  <a16:creationId xmlns:a16="http://schemas.microsoft.com/office/drawing/2014/main" id="{D4E1F865-54C5-BCA2-7C5C-F6EC697122A0}"/>
                </a:ext>
              </a:extLst>
            </p:cNvPr>
            <p:cNvGrpSpPr/>
            <p:nvPr/>
          </p:nvGrpSpPr>
          <p:grpSpPr>
            <a:xfrm>
              <a:off x="0" y="140471"/>
              <a:ext cx="4919291" cy="1157031"/>
              <a:chOff x="0" y="0"/>
              <a:chExt cx="971712" cy="228549"/>
            </a:xfrm>
          </p:grpSpPr>
          <p:sp>
            <p:nvSpPr>
              <p:cNvPr id="37" name="Freeform 23">
                <a:extLst>
                  <a:ext uri="{FF2B5EF4-FFF2-40B4-BE49-F238E27FC236}">
                    <a16:creationId xmlns:a16="http://schemas.microsoft.com/office/drawing/2014/main" id="{25B613EE-F632-27A6-85D8-7B75490E09D2}"/>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38" name="TextBox 24">
                <a:extLst>
                  <a:ext uri="{FF2B5EF4-FFF2-40B4-BE49-F238E27FC236}">
                    <a16:creationId xmlns:a16="http://schemas.microsoft.com/office/drawing/2014/main" id="{7176C05C-0236-6A1B-855F-1A0730ADB9EE}"/>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sp>
          <p:nvSpPr>
            <p:cNvPr id="35" name="Freeform 26">
              <a:extLst>
                <a:ext uri="{FF2B5EF4-FFF2-40B4-BE49-F238E27FC236}">
                  <a16:creationId xmlns:a16="http://schemas.microsoft.com/office/drawing/2014/main" id="{2AEC57D9-84AE-0D84-B0EB-E9405CBA9B94}"/>
                </a:ext>
              </a:extLst>
            </p:cNvPr>
            <p:cNvSpPr/>
            <p:nvPr/>
          </p:nvSpPr>
          <p:spPr>
            <a:xfrm>
              <a:off x="115083" y="1"/>
              <a:ext cx="4919292" cy="1157030"/>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B1CCB4"/>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Column Cleanup</a:t>
              </a:r>
            </a:p>
          </p:txBody>
        </p:sp>
      </p:grpSp>
      <p:grpSp>
        <p:nvGrpSpPr>
          <p:cNvPr id="39" name="Group 28">
            <a:extLst>
              <a:ext uri="{FF2B5EF4-FFF2-40B4-BE49-F238E27FC236}">
                <a16:creationId xmlns:a16="http://schemas.microsoft.com/office/drawing/2014/main" id="{4A9973BC-E4CF-6910-45C4-2258CC5ABE73}"/>
              </a:ext>
            </a:extLst>
          </p:cNvPr>
          <p:cNvGrpSpPr/>
          <p:nvPr/>
        </p:nvGrpSpPr>
        <p:grpSpPr>
          <a:xfrm>
            <a:off x="2209800" y="7774543"/>
            <a:ext cx="3775780" cy="973127"/>
            <a:chOff x="0" y="0"/>
            <a:chExt cx="5034373" cy="1297502"/>
          </a:xfrm>
        </p:grpSpPr>
        <p:grpSp>
          <p:nvGrpSpPr>
            <p:cNvPr id="41" name="Group 29">
              <a:extLst>
                <a:ext uri="{FF2B5EF4-FFF2-40B4-BE49-F238E27FC236}">
                  <a16:creationId xmlns:a16="http://schemas.microsoft.com/office/drawing/2014/main" id="{7E3B6E25-B649-5833-CFCC-DF06977678C3}"/>
                </a:ext>
              </a:extLst>
            </p:cNvPr>
            <p:cNvGrpSpPr/>
            <p:nvPr/>
          </p:nvGrpSpPr>
          <p:grpSpPr>
            <a:xfrm>
              <a:off x="0" y="140471"/>
              <a:ext cx="4919290" cy="1157031"/>
              <a:chOff x="0" y="0"/>
              <a:chExt cx="971712" cy="228549"/>
            </a:xfrm>
          </p:grpSpPr>
          <p:sp>
            <p:nvSpPr>
              <p:cNvPr id="43" name="Freeform 30">
                <a:extLst>
                  <a:ext uri="{FF2B5EF4-FFF2-40B4-BE49-F238E27FC236}">
                    <a16:creationId xmlns:a16="http://schemas.microsoft.com/office/drawing/2014/main" id="{A0D8CB41-99A9-DBAB-18D5-1761E88B5F3A}"/>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sz="2400"/>
              </a:p>
            </p:txBody>
          </p:sp>
          <p:sp>
            <p:nvSpPr>
              <p:cNvPr id="44" name="TextBox 31">
                <a:extLst>
                  <a:ext uri="{FF2B5EF4-FFF2-40B4-BE49-F238E27FC236}">
                    <a16:creationId xmlns:a16="http://schemas.microsoft.com/office/drawing/2014/main" id="{69AC2CA6-B2D7-DF56-7AD4-86DE774B99DB}"/>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sz="2400"/>
              </a:p>
            </p:txBody>
          </p:sp>
        </p:grpSp>
        <p:sp>
          <p:nvSpPr>
            <p:cNvPr id="42" name="Freeform 33">
              <a:extLst>
                <a:ext uri="{FF2B5EF4-FFF2-40B4-BE49-F238E27FC236}">
                  <a16:creationId xmlns:a16="http://schemas.microsoft.com/office/drawing/2014/main" id="{6CBDB37A-A773-2C73-1E58-1188F6A2C5D5}"/>
                </a:ext>
              </a:extLst>
            </p:cNvPr>
            <p:cNvSpPr/>
            <p:nvPr/>
          </p:nvSpPr>
          <p:spPr>
            <a:xfrm>
              <a:off x="115083" y="0"/>
              <a:ext cx="4919290" cy="1157031"/>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516F55"/>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Stress Level Classification</a:t>
              </a:r>
              <a:endParaRPr lang="ko-KR" altLang="en-US" sz="2400" dirty="0">
                <a:solidFill>
                  <a:schemeClr val="bg1"/>
                </a:solidFill>
                <a:latin typeface="Tlab 레트로라이프" panose="020B0600000101010101" charset="-127"/>
                <a:ea typeface="Tlab 레트로라이프" panose="020B0600000101010101" charset="-127"/>
              </a:endParaRPr>
            </a:p>
          </p:txBody>
        </p:sp>
      </p:grpSp>
      <p:sp>
        <p:nvSpPr>
          <p:cNvPr id="45" name="TextBox 48">
            <a:extLst>
              <a:ext uri="{FF2B5EF4-FFF2-40B4-BE49-F238E27FC236}">
                <a16:creationId xmlns:a16="http://schemas.microsoft.com/office/drawing/2014/main" id="{DB9FD47D-55CF-F8E5-5FA9-50BBD1107BAD}"/>
              </a:ext>
            </a:extLst>
          </p:cNvPr>
          <p:cNvSpPr txBox="1"/>
          <p:nvPr/>
        </p:nvSpPr>
        <p:spPr>
          <a:xfrm>
            <a:off x="6781800" y="8015621"/>
            <a:ext cx="10134600" cy="385618"/>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Defined binary labels (High / Low) based on total stress score.</a:t>
            </a:r>
          </a:p>
        </p:txBody>
      </p:sp>
      <p:sp>
        <p:nvSpPr>
          <p:cNvPr id="46" name="TextBox 47">
            <a:extLst>
              <a:ext uri="{FF2B5EF4-FFF2-40B4-BE49-F238E27FC236}">
                <a16:creationId xmlns:a16="http://schemas.microsoft.com/office/drawing/2014/main" id="{070D02A7-043B-C1D0-3CC7-CFE5F5ADD6DC}"/>
              </a:ext>
            </a:extLst>
          </p:cNvPr>
          <p:cNvSpPr txBox="1"/>
          <p:nvPr/>
        </p:nvSpPr>
        <p:spPr>
          <a:xfrm>
            <a:off x="6781800" y="4532257"/>
            <a:ext cx="9906000" cy="783163"/>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Converted categorical answers (e.g., stress and sleep issues) into numerical scores based on common-sense weighting</a:t>
            </a:r>
          </a:p>
        </p:txBody>
      </p:sp>
      <p:grpSp>
        <p:nvGrpSpPr>
          <p:cNvPr id="47" name="그룹 46">
            <a:extLst>
              <a:ext uri="{FF2B5EF4-FFF2-40B4-BE49-F238E27FC236}">
                <a16:creationId xmlns:a16="http://schemas.microsoft.com/office/drawing/2014/main" id="{3BDBD662-0AF8-EB8D-0ECF-6FE3F5228EC6}"/>
              </a:ext>
            </a:extLst>
          </p:cNvPr>
          <p:cNvGrpSpPr/>
          <p:nvPr/>
        </p:nvGrpSpPr>
        <p:grpSpPr>
          <a:xfrm>
            <a:off x="2209800" y="4475013"/>
            <a:ext cx="3775779" cy="973127"/>
            <a:chOff x="2209800" y="4768871"/>
            <a:chExt cx="3775779" cy="973127"/>
          </a:xfrm>
        </p:grpSpPr>
        <p:grpSp>
          <p:nvGrpSpPr>
            <p:cNvPr id="48" name="Group 35">
              <a:extLst>
                <a:ext uri="{FF2B5EF4-FFF2-40B4-BE49-F238E27FC236}">
                  <a16:creationId xmlns:a16="http://schemas.microsoft.com/office/drawing/2014/main" id="{3DB01388-B356-1285-70E1-0182B39CF4C0}"/>
                </a:ext>
              </a:extLst>
            </p:cNvPr>
            <p:cNvGrpSpPr/>
            <p:nvPr/>
          </p:nvGrpSpPr>
          <p:grpSpPr>
            <a:xfrm>
              <a:off x="2209800" y="4874224"/>
              <a:ext cx="3689468" cy="867774"/>
              <a:chOff x="0" y="0"/>
              <a:chExt cx="971712" cy="228549"/>
            </a:xfrm>
          </p:grpSpPr>
          <p:sp>
            <p:nvSpPr>
              <p:cNvPr id="50" name="Freeform 36">
                <a:extLst>
                  <a:ext uri="{FF2B5EF4-FFF2-40B4-BE49-F238E27FC236}">
                    <a16:creationId xmlns:a16="http://schemas.microsoft.com/office/drawing/2014/main" id="{A49D20DA-5881-26F8-8C71-02B88642E509}"/>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51" name="TextBox 37">
                <a:extLst>
                  <a:ext uri="{FF2B5EF4-FFF2-40B4-BE49-F238E27FC236}">
                    <a16:creationId xmlns:a16="http://schemas.microsoft.com/office/drawing/2014/main" id="{F4A35517-C8BA-46E4-2B68-FC65D03CDC71}"/>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sp>
          <p:nvSpPr>
            <p:cNvPr id="49" name="Freeform 39">
              <a:extLst>
                <a:ext uri="{FF2B5EF4-FFF2-40B4-BE49-F238E27FC236}">
                  <a16:creationId xmlns:a16="http://schemas.microsoft.com/office/drawing/2014/main" id="{21B24465-19E6-2DC7-718D-BF3285694539}"/>
                </a:ext>
              </a:extLst>
            </p:cNvPr>
            <p:cNvSpPr/>
            <p:nvPr/>
          </p:nvSpPr>
          <p:spPr>
            <a:xfrm>
              <a:off x="2296111" y="4768871"/>
              <a:ext cx="3689468" cy="867774"/>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85B38B"/>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String-to-Numeric Conversion</a:t>
              </a:r>
              <a:endParaRPr lang="ko-KR" altLang="en-US" sz="2400" dirty="0">
                <a:solidFill>
                  <a:schemeClr val="bg1"/>
                </a:solidFill>
                <a:latin typeface="Tlab 레트로라이프" panose="020B0600000101010101" charset="-127"/>
                <a:ea typeface="Tlab 레트로라이프" panose="020B0600000101010101" charset="-127"/>
              </a:endParaRPr>
            </a:p>
          </p:txBody>
        </p:sp>
      </p:grpSp>
      <p:sp>
        <p:nvSpPr>
          <p:cNvPr id="52" name="직사각형 51">
            <a:extLst>
              <a:ext uri="{FF2B5EF4-FFF2-40B4-BE49-F238E27FC236}">
                <a16:creationId xmlns:a16="http://schemas.microsoft.com/office/drawing/2014/main" id="{E785ED23-38D7-A036-2E3B-57198263FEF1}"/>
              </a:ext>
            </a:extLst>
          </p:cNvPr>
          <p:cNvSpPr/>
          <p:nvPr/>
        </p:nvSpPr>
        <p:spPr>
          <a:xfrm>
            <a:off x="6667500" y="2859560"/>
            <a:ext cx="10248900" cy="28898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직사각형 52">
            <a:extLst>
              <a:ext uri="{FF2B5EF4-FFF2-40B4-BE49-F238E27FC236}">
                <a16:creationId xmlns:a16="http://schemas.microsoft.com/office/drawing/2014/main" id="{2D63B46E-CBC0-168D-FF29-315EE77AF820}"/>
              </a:ext>
            </a:extLst>
          </p:cNvPr>
          <p:cNvSpPr/>
          <p:nvPr/>
        </p:nvSpPr>
        <p:spPr>
          <a:xfrm>
            <a:off x="6667500" y="7693817"/>
            <a:ext cx="9545302" cy="13197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5" name="그림 54">
            <a:extLst>
              <a:ext uri="{FF2B5EF4-FFF2-40B4-BE49-F238E27FC236}">
                <a16:creationId xmlns:a16="http://schemas.microsoft.com/office/drawing/2014/main" id="{330BE951-9645-493D-7C10-CA493CEB3293}"/>
              </a:ext>
            </a:extLst>
          </p:cNvPr>
          <p:cNvPicPr>
            <a:picLocks noChangeAspect="1"/>
          </p:cNvPicPr>
          <p:nvPr/>
        </p:nvPicPr>
        <p:blipFill>
          <a:blip r:embed="rId2"/>
          <a:stretch>
            <a:fillRect/>
          </a:stretch>
        </p:blipFill>
        <p:spPr>
          <a:xfrm>
            <a:off x="7948718" y="7572246"/>
            <a:ext cx="5381414" cy="357767"/>
          </a:xfrm>
          <a:prstGeom prst="rect">
            <a:avLst/>
          </a:prstGeom>
        </p:spPr>
      </p:pic>
      <p:pic>
        <p:nvPicPr>
          <p:cNvPr id="57" name="그림 56">
            <a:extLst>
              <a:ext uri="{FF2B5EF4-FFF2-40B4-BE49-F238E27FC236}">
                <a16:creationId xmlns:a16="http://schemas.microsoft.com/office/drawing/2014/main" id="{0FB40637-3535-AEB3-1E7D-CFD72582C1F5}"/>
              </a:ext>
            </a:extLst>
          </p:cNvPr>
          <p:cNvPicPr>
            <a:picLocks noChangeAspect="1"/>
          </p:cNvPicPr>
          <p:nvPr/>
        </p:nvPicPr>
        <p:blipFill>
          <a:blip r:embed="rId3"/>
          <a:stretch>
            <a:fillRect/>
          </a:stretch>
        </p:blipFill>
        <p:spPr>
          <a:xfrm>
            <a:off x="7934325" y="8037750"/>
            <a:ext cx="7749312" cy="385059"/>
          </a:xfrm>
          <a:prstGeom prst="rect">
            <a:avLst/>
          </a:prstGeom>
        </p:spPr>
      </p:pic>
      <p:pic>
        <p:nvPicPr>
          <p:cNvPr id="59" name="그림 58">
            <a:extLst>
              <a:ext uri="{FF2B5EF4-FFF2-40B4-BE49-F238E27FC236}">
                <a16:creationId xmlns:a16="http://schemas.microsoft.com/office/drawing/2014/main" id="{DC25B794-F6E6-145B-1AE4-DDF20B8DB770}"/>
              </a:ext>
            </a:extLst>
          </p:cNvPr>
          <p:cNvPicPr>
            <a:picLocks noChangeAspect="1"/>
          </p:cNvPicPr>
          <p:nvPr/>
        </p:nvPicPr>
        <p:blipFill>
          <a:blip r:embed="rId4"/>
          <a:stretch>
            <a:fillRect/>
          </a:stretch>
        </p:blipFill>
        <p:spPr>
          <a:xfrm>
            <a:off x="7924800" y="2817021"/>
            <a:ext cx="7162800" cy="3314313"/>
          </a:xfrm>
          <a:prstGeom prst="rect">
            <a:avLst/>
          </a:prstGeom>
        </p:spPr>
      </p:pic>
    </p:spTree>
    <p:extLst>
      <p:ext uri="{BB962C8B-B14F-4D97-AF65-F5344CB8AC3E}">
        <p14:creationId xmlns:p14="http://schemas.microsoft.com/office/powerpoint/2010/main" val="610966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AD64F-C842-8512-1A23-DD91AD9F158D}"/>
            </a:ext>
          </a:extLst>
        </p:cNvPr>
        <p:cNvGrpSpPr/>
        <p:nvPr/>
      </p:nvGrpSpPr>
      <p:grpSpPr>
        <a:xfrm>
          <a:off x="0" y="0"/>
          <a:ext cx="0" cy="0"/>
          <a:chOff x="0" y="0"/>
          <a:chExt cx="0" cy="0"/>
        </a:xfrm>
      </p:grpSpPr>
      <p:sp>
        <p:nvSpPr>
          <p:cNvPr id="19" name="TextBox 19">
            <a:extLst>
              <a:ext uri="{FF2B5EF4-FFF2-40B4-BE49-F238E27FC236}">
                <a16:creationId xmlns:a16="http://schemas.microsoft.com/office/drawing/2014/main" id="{0CDC1C1F-CF3E-2351-E307-2A1707CECDF8}"/>
              </a:ext>
            </a:extLst>
          </p:cNvPr>
          <p:cNvSpPr txBox="1"/>
          <p:nvPr/>
        </p:nvSpPr>
        <p:spPr>
          <a:xfrm>
            <a:off x="4849402" y="1410881"/>
            <a:ext cx="12524198" cy="1211870"/>
          </a:xfrm>
          <a:prstGeom prst="rect">
            <a:avLst/>
          </a:prstGeom>
        </p:spPr>
        <p:txBody>
          <a:bodyPr wrap="square"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Data Preprocessing Steps</a:t>
            </a:r>
          </a:p>
        </p:txBody>
      </p:sp>
      <p:sp>
        <p:nvSpPr>
          <p:cNvPr id="20" name="TextBox 20">
            <a:extLst>
              <a:ext uri="{FF2B5EF4-FFF2-40B4-BE49-F238E27FC236}">
                <a16:creationId xmlns:a16="http://schemas.microsoft.com/office/drawing/2014/main" id="{C96928EB-EE57-9836-D118-185C448FE55C}"/>
              </a:ext>
            </a:extLst>
          </p:cNvPr>
          <p:cNvSpPr txBox="1"/>
          <p:nvPr/>
        </p:nvSpPr>
        <p:spPr>
          <a:xfrm>
            <a:off x="1822668" y="989012"/>
            <a:ext cx="3054131" cy="1792798"/>
          </a:xfrm>
          <a:prstGeom prst="rect">
            <a:avLst/>
          </a:prstGeom>
        </p:spPr>
        <p:txBody>
          <a:bodyPr wrap="square" lIns="0" tIns="0" rIns="0" bIns="0" rtlCol="0" anchor="t">
            <a:spAutoFit/>
          </a:bodyPr>
          <a:lstStyle/>
          <a:p>
            <a:pPr algn="l">
              <a:lnSpc>
                <a:spcPts val="14491"/>
              </a:lnSpc>
            </a:pPr>
            <a:r>
              <a:rPr lang="en-US" sz="10350" b="1" dirty="0">
                <a:solidFill>
                  <a:srgbClr val="8CB791">
                    <a:alpha val="73725"/>
                  </a:srgbClr>
                </a:solidFill>
                <a:latin typeface="Tlab 레트로라이프 Bold"/>
                <a:ea typeface="Tlab 레트로라이프 Bold"/>
                <a:cs typeface="Tlab 레트로라이프 Bold"/>
                <a:sym typeface="Tlab 레트로라이프 Bold"/>
              </a:rPr>
              <a:t>04</a:t>
            </a:r>
            <a:r>
              <a:rPr lang="en-US" sz="5000" b="1" dirty="0">
                <a:solidFill>
                  <a:srgbClr val="8CB791">
                    <a:alpha val="73725"/>
                  </a:srgbClr>
                </a:solidFill>
                <a:latin typeface="Tlab 레트로라이프 Bold"/>
                <a:ea typeface="Tlab 레트로라이프 Bold"/>
                <a:cs typeface="Tlab 레트로라이프 Bold"/>
                <a:sym typeface="Tlab 레트로라이프 Bold"/>
              </a:rPr>
              <a:t>-1</a:t>
            </a:r>
          </a:p>
        </p:txBody>
      </p:sp>
      <p:sp>
        <p:nvSpPr>
          <p:cNvPr id="37" name="TextBox 48">
            <a:extLst>
              <a:ext uri="{FF2B5EF4-FFF2-40B4-BE49-F238E27FC236}">
                <a16:creationId xmlns:a16="http://schemas.microsoft.com/office/drawing/2014/main" id="{5AF9268D-76DE-0B6A-6D77-90AF9FDEDBA7}"/>
              </a:ext>
            </a:extLst>
          </p:cNvPr>
          <p:cNvSpPr txBox="1"/>
          <p:nvPr/>
        </p:nvSpPr>
        <p:spPr>
          <a:xfrm>
            <a:off x="7924800" y="7962020"/>
            <a:ext cx="6553200" cy="800604"/>
          </a:xfrm>
          <a:prstGeom prst="rect">
            <a:avLst/>
          </a:prstGeom>
        </p:spPr>
        <p:txBody>
          <a:bodyPr wrap="square" lIns="0" tIns="0" rIns="0" bIns="0" rtlCol="0" anchor="t">
            <a:spAutoFit/>
          </a:bodyPr>
          <a:lstStyle/>
          <a:p>
            <a:pPr algn="l">
              <a:lnSpc>
                <a:spcPts val="3079"/>
              </a:lnSpc>
            </a:pPr>
            <a:r>
              <a:rPr lang="en-US" sz="3000" dirty="0">
                <a:solidFill>
                  <a:srgbClr val="485849"/>
                </a:solidFill>
                <a:highlight>
                  <a:srgbClr val="C7D1AB"/>
                </a:highlight>
                <a:latin typeface="TDTD순고딕"/>
                <a:ea typeface="TDTD순고딕"/>
                <a:cs typeface="TDTD순고딕"/>
                <a:sym typeface="TDTD순고딕"/>
              </a:rPr>
              <a:t>Defined binary labels (High / Low) based on total stress score.</a:t>
            </a:r>
          </a:p>
        </p:txBody>
      </p:sp>
      <p:grpSp>
        <p:nvGrpSpPr>
          <p:cNvPr id="38" name="Group 28">
            <a:extLst>
              <a:ext uri="{FF2B5EF4-FFF2-40B4-BE49-F238E27FC236}">
                <a16:creationId xmlns:a16="http://schemas.microsoft.com/office/drawing/2014/main" id="{E6856DA0-8315-140E-BEAC-78B38EBBECAA}"/>
              </a:ext>
            </a:extLst>
          </p:cNvPr>
          <p:cNvGrpSpPr>
            <a:grpSpLocks noChangeAspect="1"/>
          </p:cNvGrpSpPr>
          <p:nvPr/>
        </p:nvGrpSpPr>
        <p:grpSpPr>
          <a:xfrm>
            <a:off x="2209800" y="7774542"/>
            <a:ext cx="4944734" cy="1274400"/>
            <a:chOff x="0" y="0"/>
            <a:chExt cx="5034373" cy="1297502"/>
          </a:xfrm>
        </p:grpSpPr>
        <p:grpSp>
          <p:nvGrpSpPr>
            <p:cNvPr id="39" name="Group 29">
              <a:extLst>
                <a:ext uri="{FF2B5EF4-FFF2-40B4-BE49-F238E27FC236}">
                  <a16:creationId xmlns:a16="http://schemas.microsoft.com/office/drawing/2014/main" id="{97EB483E-2FD1-93F4-38FE-B7341D5C4391}"/>
                </a:ext>
              </a:extLst>
            </p:cNvPr>
            <p:cNvGrpSpPr/>
            <p:nvPr/>
          </p:nvGrpSpPr>
          <p:grpSpPr>
            <a:xfrm>
              <a:off x="0" y="140471"/>
              <a:ext cx="4919290" cy="1157031"/>
              <a:chOff x="0" y="0"/>
              <a:chExt cx="971712" cy="228549"/>
            </a:xfrm>
          </p:grpSpPr>
          <p:sp>
            <p:nvSpPr>
              <p:cNvPr id="43" name="Freeform 30">
                <a:extLst>
                  <a:ext uri="{FF2B5EF4-FFF2-40B4-BE49-F238E27FC236}">
                    <a16:creationId xmlns:a16="http://schemas.microsoft.com/office/drawing/2014/main" id="{AE6F2D30-81D0-1860-0B0C-064161A8BC77}"/>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sz="2400"/>
              </a:p>
            </p:txBody>
          </p:sp>
          <p:sp>
            <p:nvSpPr>
              <p:cNvPr id="44" name="TextBox 31">
                <a:extLst>
                  <a:ext uri="{FF2B5EF4-FFF2-40B4-BE49-F238E27FC236}">
                    <a16:creationId xmlns:a16="http://schemas.microsoft.com/office/drawing/2014/main" id="{4EBB6E71-9F69-AD7D-4FC1-3ECC0DB4FD9D}"/>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sz="2400"/>
              </a:p>
            </p:txBody>
          </p:sp>
        </p:grpSp>
        <p:sp>
          <p:nvSpPr>
            <p:cNvPr id="41" name="Freeform 33">
              <a:extLst>
                <a:ext uri="{FF2B5EF4-FFF2-40B4-BE49-F238E27FC236}">
                  <a16:creationId xmlns:a16="http://schemas.microsoft.com/office/drawing/2014/main" id="{B934A18E-CA23-7CCF-5A64-3166CCA1AB4A}"/>
                </a:ext>
              </a:extLst>
            </p:cNvPr>
            <p:cNvSpPr/>
            <p:nvPr/>
          </p:nvSpPr>
          <p:spPr>
            <a:xfrm>
              <a:off x="115083" y="0"/>
              <a:ext cx="4919290" cy="1157031"/>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516F55"/>
            </a:solidFill>
            <a:ln w="19050" cap="sq">
              <a:solidFill>
                <a:srgbClr val="485849"/>
              </a:solidFill>
              <a:prstDash val="solid"/>
              <a:miter/>
            </a:ln>
          </p:spPr>
          <p:txBody>
            <a:bodyPr anchor="ctr" anchorCtr="0"/>
            <a:lstStyle/>
            <a:p>
              <a:pPr algn="ctr"/>
              <a:r>
                <a:rPr lang="en-US" altLang="ko-KR" sz="3600" dirty="0">
                  <a:solidFill>
                    <a:schemeClr val="bg1"/>
                  </a:solidFill>
                  <a:latin typeface="Tlab 레트로라이프" panose="020B0600000101010101" charset="-127"/>
                  <a:ea typeface="Tlab 레트로라이프" panose="020B0600000101010101" charset="-127"/>
                </a:rPr>
                <a:t>Stress Level Classification</a:t>
              </a:r>
            </a:p>
          </p:txBody>
        </p:sp>
      </p:grpSp>
      <p:sp>
        <p:nvSpPr>
          <p:cNvPr id="9" name="TextBox 45">
            <a:extLst>
              <a:ext uri="{FF2B5EF4-FFF2-40B4-BE49-F238E27FC236}">
                <a16:creationId xmlns:a16="http://schemas.microsoft.com/office/drawing/2014/main" id="{BC69D005-3B28-BDCF-943B-0A1DC6702764}"/>
              </a:ext>
            </a:extLst>
          </p:cNvPr>
          <p:cNvSpPr txBox="1"/>
          <p:nvPr/>
        </p:nvSpPr>
        <p:spPr>
          <a:xfrm>
            <a:off x="6781800" y="2835974"/>
            <a:ext cx="7696200" cy="783163"/>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Renaming columns, removing irrelevant features, and filtering out outliers</a:t>
            </a:r>
          </a:p>
        </p:txBody>
      </p:sp>
      <p:grpSp>
        <p:nvGrpSpPr>
          <p:cNvPr id="10" name="Group 21">
            <a:extLst>
              <a:ext uri="{FF2B5EF4-FFF2-40B4-BE49-F238E27FC236}">
                <a16:creationId xmlns:a16="http://schemas.microsoft.com/office/drawing/2014/main" id="{0E6C089B-67D2-7EE6-8394-298F05885C1E}"/>
              </a:ext>
            </a:extLst>
          </p:cNvPr>
          <p:cNvGrpSpPr/>
          <p:nvPr/>
        </p:nvGrpSpPr>
        <p:grpSpPr>
          <a:xfrm>
            <a:off x="2209800" y="2781300"/>
            <a:ext cx="3775781" cy="973126"/>
            <a:chOff x="0" y="1"/>
            <a:chExt cx="5034375" cy="1297501"/>
          </a:xfrm>
        </p:grpSpPr>
        <p:grpSp>
          <p:nvGrpSpPr>
            <p:cNvPr id="11" name="Group 22">
              <a:extLst>
                <a:ext uri="{FF2B5EF4-FFF2-40B4-BE49-F238E27FC236}">
                  <a16:creationId xmlns:a16="http://schemas.microsoft.com/office/drawing/2014/main" id="{09BE8745-1456-7B6A-8A4D-F08DB9D8CB33}"/>
                </a:ext>
              </a:extLst>
            </p:cNvPr>
            <p:cNvGrpSpPr/>
            <p:nvPr/>
          </p:nvGrpSpPr>
          <p:grpSpPr>
            <a:xfrm>
              <a:off x="0" y="140471"/>
              <a:ext cx="4919291" cy="1157031"/>
              <a:chOff x="0" y="0"/>
              <a:chExt cx="971712" cy="228549"/>
            </a:xfrm>
          </p:grpSpPr>
          <p:sp>
            <p:nvSpPr>
              <p:cNvPr id="16" name="Freeform 23">
                <a:extLst>
                  <a:ext uri="{FF2B5EF4-FFF2-40B4-BE49-F238E27FC236}">
                    <a16:creationId xmlns:a16="http://schemas.microsoft.com/office/drawing/2014/main" id="{35129A8E-41D1-CD2F-9510-D88B39907097}"/>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18" name="TextBox 24">
                <a:extLst>
                  <a:ext uri="{FF2B5EF4-FFF2-40B4-BE49-F238E27FC236}">
                    <a16:creationId xmlns:a16="http://schemas.microsoft.com/office/drawing/2014/main" id="{0CC6DC26-3756-B11E-859C-4D89D54E8948}"/>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sp>
          <p:nvSpPr>
            <p:cNvPr id="14" name="Freeform 26">
              <a:extLst>
                <a:ext uri="{FF2B5EF4-FFF2-40B4-BE49-F238E27FC236}">
                  <a16:creationId xmlns:a16="http://schemas.microsoft.com/office/drawing/2014/main" id="{27BCA3B0-F780-A8E4-99B1-579D22712B70}"/>
                </a:ext>
              </a:extLst>
            </p:cNvPr>
            <p:cNvSpPr/>
            <p:nvPr/>
          </p:nvSpPr>
          <p:spPr>
            <a:xfrm>
              <a:off x="115083" y="1"/>
              <a:ext cx="4919292" cy="1157030"/>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B1CCB4"/>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Column Cleanup</a:t>
              </a:r>
            </a:p>
          </p:txBody>
        </p:sp>
      </p:grpSp>
      <p:sp>
        <p:nvSpPr>
          <p:cNvPr id="25" name="TextBox 47">
            <a:extLst>
              <a:ext uri="{FF2B5EF4-FFF2-40B4-BE49-F238E27FC236}">
                <a16:creationId xmlns:a16="http://schemas.microsoft.com/office/drawing/2014/main" id="{28DB9467-723D-858D-83EA-B4636296E2E0}"/>
              </a:ext>
            </a:extLst>
          </p:cNvPr>
          <p:cNvSpPr txBox="1"/>
          <p:nvPr/>
        </p:nvSpPr>
        <p:spPr>
          <a:xfrm>
            <a:off x="6781800" y="4532257"/>
            <a:ext cx="9906000" cy="783163"/>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Converted categorical answers (e.g., stress and sleep issues) into numerical scores based on common-sense weighting</a:t>
            </a:r>
          </a:p>
        </p:txBody>
      </p:sp>
      <p:grpSp>
        <p:nvGrpSpPr>
          <p:cNvPr id="28" name="그룹 27">
            <a:extLst>
              <a:ext uri="{FF2B5EF4-FFF2-40B4-BE49-F238E27FC236}">
                <a16:creationId xmlns:a16="http://schemas.microsoft.com/office/drawing/2014/main" id="{1039599C-7C3E-49F9-0F29-8B168D40E822}"/>
              </a:ext>
            </a:extLst>
          </p:cNvPr>
          <p:cNvGrpSpPr/>
          <p:nvPr/>
        </p:nvGrpSpPr>
        <p:grpSpPr>
          <a:xfrm>
            <a:off x="2209800" y="4475013"/>
            <a:ext cx="3775779" cy="973127"/>
            <a:chOff x="2209800" y="4768871"/>
            <a:chExt cx="3775779" cy="973127"/>
          </a:xfrm>
        </p:grpSpPr>
        <p:grpSp>
          <p:nvGrpSpPr>
            <p:cNvPr id="30" name="Group 35">
              <a:extLst>
                <a:ext uri="{FF2B5EF4-FFF2-40B4-BE49-F238E27FC236}">
                  <a16:creationId xmlns:a16="http://schemas.microsoft.com/office/drawing/2014/main" id="{E269E01F-87FF-F4E9-9A04-D113A997FEAA}"/>
                </a:ext>
              </a:extLst>
            </p:cNvPr>
            <p:cNvGrpSpPr/>
            <p:nvPr/>
          </p:nvGrpSpPr>
          <p:grpSpPr>
            <a:xfrm>
              <a:off x="2209800" y="4874224"/>
              <a:ext cx="3689468" cy="867774"/>
              <a:chOff x="0" y="0"/>
              <a:chExt cx="971712" cy="228549"/>
            </a:xfrm>
          </p:grpSpPr>
          <p:sp>
            <p:nvSpPr>
              <p:cNvPr id="35" name="Freeform 36">
                <a:extLst>
                  <a:ext uri="{FF2B5EF4-FFF2-40B4-BE49-F238E27FC236}">
                    <a16:creationId xmlns:a16="http://schemas.microsoft.com/office/drawing/2014/main" id="{777DD03E-4C00-1CCA-5618-97F3E6D86B1C}"/>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36" name="TextBox 37">
                <a:extLst>
                  <a:ext uri="{FF2B5EF4-FFF2-40B4-BE49-F238E27FC236}">
                    <a16:creationId xmlns:a16="http://schemas.microsoft.com/office/drawing/2014/main" id="{83D53A8D-0548-EA27-DB98-3566173D3FE5}"/>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sp>
          <p:nvSpPr>
            <p:cNvPr id="32" name="Freeform 39">
              <a:extLst>
                <a:ext uri="{FF2B5EF4-FFF2-40B4-BE49-F238E27FC236}">
                  <a16:creationId xmlns:a16="http://schemas.microsoft.com/office/drawing/2014/main" id="{280EBEDC-34A2-ACD6-4C2E-5887F7BBA033}"/>
                </a:ext>
              </a:extLst>
            </p:cNvPr>
            <p:cNvSpPr/>
            <p:nvPr/>
          </p:nvSpPr>
          <p:spPr>
            <a:xfrm>
              <a:off x="2296111" y="4768871"/>
              <a:ext cx="3689468" cy="867774"/>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85B38B"/>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String-to-Numeric Conversion</a:t>
              </a:r>
              <a:endParaRPr lang="ko-KR" altLang="en-US" sz="2400" dirty="0">
                <a:solidFill>
                  <a:schemeClr val="bg1"/>
                </a:solidFill>
                <a:latin typeface="Tlab 레트로라이프" panose="020B0600000101010101" charset="-127"/>
                <a:ea typeface="Tlab 레트로라이프" panose="020B0600000101010101" charset="-127"/>
              </a:endParaRPr>
            </a:p>
          </p:txBody>
        </p:sp>
      </p:grpSp>
      <p:grpSp>
        <p:nvGrpSpPr>
          <p:cNvPr id="40" name="Group 28">
            <a:extLst>
              <a:ext uri="{FF2B5EF4-FFF2-40B4-BE49-F238E27FC236}">
                <a16:creationId xmlns:a16="http://schemas.microsoft.com/office/drawing/2014/main" id="{7E2A9487-2AA1-B12C-6B95-CD2C9AC51343}"/>
              </a:ext>
            </a:extLst>
          </p:cNvPr>
          <p:cNvGrpSpPr/>
          <p:nvPr/>
        </p:nvGrpSpPr>
        <p:grpSpPr>
          <a:xfrm>
            <a:off x="2233236" y="6162515"/>
            <a:ext cx="3775780" cy="973127"/>
            <a:chOff x="0" y="0"/>
            <a:chExt cx="5034373" cy="1297502"/>
          </a:xfrm>
        </p:grpSpPr>
        <p:grpSp>
          <p:nvGrpSpPr>
            <p:cNvPr id="42" name="Group 29">
              <a:extLst>
                <a:ext uri="{FF2B5EF4-FFF2-40B4-BE49-F238E27FC236}">
                  <a16:creationId xmlns:a16="http://schemas.microsoft.com/office/drawing/2014/main" id="{8797EAB9-D8A5-8F31-C794-68B0879FEDC8}"/>
                </a:ext>
              </a:extLst>
            </p:cNvPr>
            <p:cNvGrpSpPr/>
            <p:nvPr/>
          </p:nvGrpSpPr>
          <p:grpSpPr>
            <a:xfrm>
              <a:off x="0" y="140471"/>
              <a:ext cx="4919290" cy="1157031"/>
              <a:chOff x="0" y="0"/>
              <a:chExt cx="971712" cy="228549"/>
            </a:xfrm>
          </p:grpSpPr>
          <p:sp>
            <p:nvSpPr>
              <p:cNvPr id="46" name="Freeform 30">
                <a:extLst>
                  <a:ext uri="{FF2B5EF4-FFF2-40B4-BE49-F238E27FC236}">
                    <a16:creationId xmlns:a16="http://schemas.microsoft.com/office/drawing/2014/main" id="{D1869931-2AED-162B-BCD7-0C602D6472CD}"/>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sz="2400"/>
              </a:p>
            </p:txBody>
          </p:sp>
          <p:sp>
            <p:nvSpPr>
              <p:cNvPr id="47" name="TextBox 31">
                <a:extLst>
                  <a:ext uri="{FF2B5EF4-FFF2-40B4-BE49-F238E27FC236}">
                    <a16:creationId xmlns:a16="http://schemas.microsoft.com/office/drawing/2014/main" id="{BAE040D4-FFBD-161B-DF06-B09B3DD086C0}"/>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sz="2400"/>
              </a:p>
            </p:txBody>
          </p:sp>
        </p:grpSp>
        <p:sp>
          <p:nvSpPr>
            <p:cNvPr id="45" name="Freeform 33">
              <a:extLst>
                <a:ext uri="{FF2B5EF4-FFF2-40B4-BE49-F238E27FC236}">
                  <a16:creationId xmlns:a16="http://schemas.microsoft.com/office/drawing/2014/main" id="{4195713A-AD01-7C94-C690-040F2DDEC01C}"/>
                </a:ext>
              </a:extLst>
            </p:cNvPr>
            <p:cNvSpPr/>
            <p:nvPr/>
          </p:nvSpPr>
          <p:spPr>
            <a:xfrm>
              <a:off x="115083" y="0"/>
              <a:ext cx="4919290" cy="1157032"/>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658C6A"/>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Feature Aggregation</a:t>
              </a:r>
              <a:endParaRPr lang="ko-KR" altLang="en-US" sz="2400" dirty="0">
                <a:solidFill>
                  <a:schemeClr val="bg1"/>
                </a:solidFill>
                <a:latin typeface="Tlab 레트로라이프" panose="020B0600000101010101" charset="-127"/>
                <a:ea typeface="Tlab 레트로라이프" panose="020B0600000101010101" charset="-127"/>
              </a:endParaRPr>
            </a:p>
          </p:txBody>
        </p:sp>
      </p:grpSp>
      <p:sp>
        <p:nvSpPr>
          <p:cNvPr id="48" name="TextBox 48">
            <a:extLst>
              <a:ext uri="{FF2B5EF4-FFF2-40B4-BE49-F238E27FC236}">
                <a16:creationId xmlns:a16="http://schemas.microsoft.com/office/drawing/2014/main" id="{03783250-DCA8-763D-F72A-8954D44815A5}"/>
              </a:ext>
            </a:extLst>
          </p:cNvPr>
          <p:cNvSpPr txBox="1"/>
          <p:nvPr/>
        </p:nvSpPr>
        <p:spPr>
          <a:xfrm>
            <a:off x="6781800" y="6223261"/>
            <a:ext cx="9230389" cy="783163"/>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Created total scores and applied weighted mappings to key sleep behavior features</a:t>
            </a:r>
            <a:endParaRPr lang="en-US" sz="2500" i="1" dirty="0">
              <a:solidFill>
                <a:srgbClr val="AACAAE"/>
              </a:solidFill>
              <a:latin typeface="TDTD순고딕"/>
              <a:ea typeface="TDTD순고딕"/>
              <a:cs typeface="TDTD순고딕"/>
              <a:sym typeface="TDTD순고딕"/>
            </a:endParaRPr>
          </a:p>
        </p:txBody>
      </p:sp>
      <p:sp>
        <p:nvSpPr>
          <p:cNvPr id="49" name="직사각형 48">
            <a:extLst>
              <a:ext uri="{FF2B5EF4-FFF2-40B4-BE49-F238E27FC236}">
                <a16:creationId xmlns:a16="http://schemas.microsoft.com/office/drawing/2014/main" id="{D23F1E02-EBF5-F854-EED5-ADBCEEEE6AAC}"/>
              </a:ext>
            </a:extLst>
          </p:cNvPr>
          <p:cNvSpPr/>
          <p:nvPr/>
        </p:nvSpPr>
        <p:spPr>
          <a:xfrm>
            <a:off x="6324600" y="2848382"/>
            <a:ext cx="10287000" cy="45902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3" name="그룹 52">
            <a:extLst>
              <a:ext uri="{FF2B5EF4-FFF2-40B4-BE49-F238E27FC236}">
                <a16:creationId xmlns:a16="http://schemas.microsoft.com/office/drawing/2014/main" id="{AB6EBD3A-E360-F295-2922-193DCBF2979F}"/>
              </a:ext>
            </a:extLst>
          </p:cNvPr>
          <p:cNvGrpSpPr/>
          <p:nvPr/>
        </p:nvGrpSpPr>
        <p:grpSpPr>
          <a:xfrm>
            <a:off x="7200047" y="4139107"/>
            <a:ext cx="9111847" cy="2105389"/>
            <a:chOff x="7158163" y="4262725"/>
            <a:chExt cx="9111847" cy="2105389"/>
          </a:xfrm>
        </p:grpSpPr>
        <p:pic>
          <p:nvPicPr>
            <p:cNvPr id="51" name="그림 50">
              <a:extLst>
                <a:ext uri="{FF2B5EF4-FFF2-40B4-BE49-F238E27FC236}">
                  <a16:creationId xmlns:a16="http://schemas.microsoft.com/office/drawing/2014/main" id="{1805481C-6C10-71DC-2C34-E9B2296BBF74}"/>
                </a:ext>
              </a:extLst>
            </p:cNvPr>
            <p:cNvPicPr>
              <a:picLocks noChangeAspect="1"/>
            </p:cNvPicPr>
            <p:nvPr/>
          </p:nvPicPr>
          <p:blipFill>
            <a:blip r:embed="rId2"/>
            <a:stretch>
              <a:fillRect/>
            </a:stretch>
          </p:blipFill>
          <p:spPr>
            <a:xfrm>
              <a:off x="7158163" y="4262725"/>
              <a:ext cx="9111847" cy="2105389"/>
            </a:xfrm>
            <a:prstGeom prst="rect">
              <a:avLst/>
            </a:prstGeom>
          </p:spPr>
        </p:pic>
        <p:pic>
          <p:nvPicPr>
            <p:cNvPr id="52" name="그림 51">
              <a:extLst>
                <a:ext uri="{FF2B5EF4-FFF2-40B4-BE49-F238E27FC236}">
                  <a16:creationId xmlns:a16="http://schemas.microsoft.com/office/drawing/2014/main" id="{CED46F81-78CD-C0C7-CB17-8E84888ABC4A}"/>
                </a:ext>
              </a:extLst>
            </p:cNvPr>
            <p:cNvPicPr>
              <a:picLocks noChangeAspect="1"/>
            </p:cNvPicPr>
            <p:nvPr/>
          </p:nvPicPr>
          <p:blipFill>
            <a:blip r:embed="rId2"/>
            <a:srcRect l="64974" t="11667" r="12447" b="70465"/>
            <a:stretch>
              <a:fillRect/>
            </a:stretch>
          </p:blipFill>
          <p:spPr>
            <a:xfrm>
              <a:off x="10368293" y="4773033"/>
              <a:ext cx="5328907" cy="1213142"/>
            </a:xfrm>
            <a:prstGeom prst="rect">
              <a:avLst/>
            </a:prstGeom>
          </p:spPr>
        </p:pic>
      </p:grpSp>
    </p:spTree>
    <p:extLst>
      <p:ext uri="{BB962C8B-B14F-4D97-AF65-F5344CB8AC3E}">
        <p14:creationId xmlns:p14="http://schemas.microsoft.com/office/powerpoint/2010/main" val="541931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D1F8F-FEAA-E6D2-C3AB-3C9EBA1D6B1A}"/>
            </a:ext>
          </a:extLst>
        </p:cNvPr>
        <p:cNvGrpSpPr/>
        <p:nvPr/>
      </p:nvGrpSpPr>
      <p:grpSpPr>
        <a:xfrm>
          <a:off x="0" y="0"/>
          <a:ext cx="0" cy="0"/>
          <a:chOff x="0" y="0"/>
          <a:chExt cx="0" cy="0"/>
        </a:xfrm>
      </p:grpSpPr>
      <p:grpSp>
        <p:nvGrpSpPr>
          <p:cNvPr id="12" name="Group 28">
            <a:extLst>
              <a:ext uri="{FF2B5EF4-FFF2-40B4-BE49-F238E27FC236}">
                <a16:creationId xmlns:a16="http://schemas.microsoft.com/office/drawing/2014/main" id="{92E8550A-918B-1B3B-5FE7-37B441611BC7}"/>
              </a:ext>
            </a:extLst>
          </p:cNvPr>
          <p:cNvGrpSpPr/>
          <p:nvPr/>
        </p:nvGrpSpPr>
        <p:grpSpPr>
          <a:xfrm>
            <a:off x="2233236" y="6162515"/>
            <a:ext cx="3775780" cy="973127"/>
            <a:chOff x="0" y="0"/>
            <a:chExt cx="5034373" cy="1297502"/>
          </a:xfrm>
        </p:grpSpPr>
        <p:grpSp>
          <p:nvGrpSpPr>
            <p:cNvPr id="13" name="Group 29">
              <a:extLst>
                <a:ext uri="{FF2B5EF4-FFF2-40B4-BE49-F238E27FC236}">
                  <a16:creationId xmlns:a16="http://schemas.microsoft.com/office/drawing/2014/main" id="{244498F9-F8A7-AF52-0C7C-AFE0CCC5DD41}"/>
                </a:ext>
              </a:extLst>
            </p:cNvPr>
            <p:cNvGrpSpPr/>
            <p:nvPr/>
          </p:nvGrpSpPr>
          <p:grpSpPr>
            <a:xfrm>
              <a:off x="0" y="140471"/>
              <a:ext cx="4919290" cy="1157031"/>
              <a:chOff x="0" y="0"/>
              <a:chExt cx="971712" cy="228549"/>
            </a:xfrm>
          </p:grpSpPr>
          <p:sp>
            <p:nvSpPr>
              <p:cNvPr id="17" name="Freeform 30">
                <a:extLst>
                  <a:ext uri="{FF2B5EF4-FFF2-40B4-BE49-F238E27FC236}">
                    <a16:creationId xmlns:a16="http://schemas.microsoft.com/office/drawing/2014/main" id="{D9F0E74B-32A5-EA6B-ACDB-8988A4C3D69B}"/>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sz="2400"/>
              </a:p>
            </p:txBody>
          </p:sp>
          <p:sp>
            <p:nvSpPr>
              <p:cNvPr id="21" name="TextBox 31">
                <a:extLst>
                  <a:ext uri="{FF2B5EF4-FFF2-40B4-BE49-F238E27FC236}">
                    <a16:creationId xmlns:a16="http://schemas.microsoft.com/office/drawing/2014/main" id="{9BCF24DD-9F62-D53F-75E9-E5C9025EFFB9}"/>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sz="2400"/>
              </a:p>
            </p:txBody>
          </p:sp>
        </p:grpSp>
        <p:sp>
          <p:nvSpPr>
            <p:cNvPr id="15" name="Freeform 33">
              <a:extLst>
                <a:ext uri="{FF2B5EF4-FFF2-40B4-BE49-F238E27FC236}">
                  <a16:creationId xmlns:a16="http://schemas.microsoft.com/office/drawing/2014/main" id="{80D49295-5219-1367-0E5A-4B6EC81A87A4}"/>
                </a:ext>
              </a:extLst>
            </p:cNvPr>
            <p:cNvSpPr/>
            <p:nvPr/>
          </p:nvSpPr>
          <p:spPr>
            <a:xfrm>
              <a:off x="115083" y="0"/>
              <a:ext cx="4919290" cy="1157032"/>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658C6A"/>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Train-Test Split</a:t>
              </a:r>
              <a:endParaRPr lang="ko-KR" altLang="en-US" sz="2400" dirty="0">
                <a:solidFill>
                  <a:schemeClr val="bg1"/>
                </a:solidFill>
                <a:latin typeface="Tlab 레트로라이프" panose="020B0600000101010101" charset="-127"/>
                <a:ea typeface="Tlab 레트로라이프" panose="020B0600000101010101" charset="-127"/>
              </a:endParaRPr>
            </a:p>
          </p:txBody>
        </p:sp>
      </p:grpSp>
      <p:grpSp>
        <p:nvGrpSpPr>
          <p:cNvPr id="27" name="Group 21">
            <a:extLst>
              <a:ext uri="{FF2B5EF4-FFF2-40B4-BE49-F238E27FC236}">
                <a16:creationId xmlns:a16="http://schemas.microsoft.com/office/drawing/2014/main" id="{A8F5CACA-9D75-D0CD-84B8-7A7A05ECD495}"/>
              </a:ext>
            </a:extLst>
          </p:cNvPr>
          <p:cNvGrpSpPr>
            <a:grpSpLocks noChangeAspect="1"/>
          </p:cNvGrpSpPr>
          <p:nvPr/>
        </p:nvGrpSpPr>
        <p:grpSpPr>
          <a:xfrm>
            <a:off x="2209799" y="2781300"/>
            <a:ext cx="4944740" cy="1274400"/>
            <a:chOff x="0" y="1"/>
            <a:chExt cx="5034375" cy="1297501"/>
          </a:xfrm>
        </p:grpSpPr>
        <p:grpSp>
          <p:nvGrpSpPr>
            <p:cNvPr id="29" name="Group 22">
              <a:extLst>
                <a:ext uri="{FF2B5EF4-FFF2-40B4-BE49-F238E27FC236}">
                  <a16:creationId xmlns:a16="http://schemas.microsoft.com/office/drawing/2014/main" id="{39B47D19-BC93-98A9-81EE-E2B666C0C7C2}"/>
                </a:ext>
              </a:extLst>
            </p:cNvPr>
            <p:cNvGrpSpPr/>
            <p:nvPr/>
          </p:nvGrpSpPr>
          <p:grpSpPr>
            <a:xfrm>
              <a:off x="0" y="140471"/>
              <a:ext cx="4919291" cy="1157031"/>
              <a:chOff x="0" y="0"/>
              <a:chExt cx="971712" cy="228549"/>
            </a:xfrm>
          </p:grpSpPr>
          <p:sp>
            <p:nvSpPr>
              <p:cNvPr id="33" name="Freeform 23">
                <a:extLst>
                  <a:ext uri="{FF2B5EF4-FFF2-40B4-BE49-F238E27FC236}">
                    <a16:creationId xmlns:a16="http://schemas.microsoft.com/office/drawing/2014/main" id="{CF2294DD-5293-6CE1-AADE-52B0FAF978B2}"/>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34" name="TextBox 24">
                <a:extLst>
                  <a:ext uri="{FF2B5EF4-FFF2-40B4-BE49-F238E27FC236}">
                    <a16:creationId xmlns:a16="http://schemas.microsoft.com/office/drawing/2014/main" id="{9A5FC056-5625-3A81-7D29-092C29EFC072}"/>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sp>
          <p:nvSpPr>
            <p:cNvPr id="31" name="Freeform 26">
              <a:extLst>
                <a:ext uri="{FF2B5EF4-FFF2-40B4-BE49-F238E27FC236}">
                  <a16:creationId xmlns:a16="http://schemas.microsoft.com/office/drawing/2014/main" id="{22849B61-D787-7486-5224-0BAB35F11FB6}"/>
                </a:ext>
              </a:extLst>
            </p:cNvPr>
            <p:cNvSpPr/>
            <p:nvPr/>
          </p:nvSpPr>
          <p:spPr>
            <a:xfrm>
              <a:off x="115083" y="1"/>
              <a:ext cx="4919292" cy="1157030"/>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B1CCB4"/>
            </a:solidFill>
            <a:ln w="19050" cap="sq">
              <a:solidFill>
                <a:srgbClr val="485849"/>
              </a:solidFill>
              <a:prstDash val="solid"/>
              <a:miter/>
            </a:ln>
          </p:spPr>
          <p:txBody>
            <a:bodyPr anchor="ctr" anchorCtr="0"/>
            <a:lstStyle/>
            <a:p>
              <a:pPr algn="ctr"/>
              <a:r>
                <a:rPr lang="en-US" altLang="ko-KR" sz="3600" dirty="0">
                  <a:solidFill>
                    <a:schemeClr val="bg1"/>
                  </a:solidFill>
                  <a:latin typeface="Tlab 레트로라이프" panose="020B0600000101010101" charset="-127"/>
                  <a:ea typeface="Tlab 레트로라이프" panose="020B0600000101010101" charset="-127"/>
                </a:rPr>
                <a:t>Feature Selection</a:t>
              </a:r>
            </a:p>
          </p:txBody>
        </p:sp>
      </p:grpSp>
      <p:grpSp>
        <p:nvGrpSpPr>
          <p:cNvPr id="4" name="Group 28">
            <a:extLst>
              <a:ext uri="{FF2B5EF4-FFF2-40B4-BE49-F238E27FC236}">
                <a16:creationId xmlns:a16="http://schemas.microsoft.com/office/drawing/2014/main" id="{E3ED261F-57EB-B502-F304-11BDAF4801A3}"/>
              </a:ext>
            </a:extLst>
          </p:cNvPr>
          <p:cNvGrpSpPr/>
          <p:nvPr/>
        </p:nvGrpSpPr>
        <p:grpSpPr>
          <a:xfrm>
            <a:off x="2209800" y="7774543"/>
            <a:ext cx="3775780" cy="973127"/>
            <a:chOff x="0" y="0"/>
            <a:chExt cx="5034373" cy="1297502"/>
          </a:xfrm>
        </p:grpSpPr>
        <p:grpSp>
          <p:nvGrpSpPr>
            <p:cNvPr id="5" name="Group 29">
              <a:extLst>
                <a:ext uri="{FF2B5EF4-FFF2-40B4-BE49-F238E27FC236}">
                  <a16:creationId xmlns:a16="http://schemas.microsoft.com/office/drawing/2014/main" id="{75A00461-7A02-3B1B-E0A5-B2E62DF37B29}"/>
                </a:ext>
              </a:extLst>
            </p:cNvPr>
            <p:cNvGrpSpPr/>
            <p:nvPr/>
          </p:nvGrpSpPr>
          <p:grpSpPr>
            <a:xfrm>
              <a:off x="0" y="140471"/>
              <a:ext cx="4919290" cy="1157031"/>
              <a:chOff x="0" y="0"/>
              <a:chExt cx="971712" cy="228549"/>
            </a:xfrm>
          </p:grpSpPr>
          <p:sp>
            <p:nvSpPr>
              <p:cNvPr id="7" name="Freeform 30">
                <a:extLst>
                  <a:ext uri="{FF2B5EF4-FFF2-40B4-BE49-F238E27FC236}">
                    <a16:creationId xmlns:a16="http://schemas.microsoft.com/office/drawing/2014/main" id="{D74124D3-7371-8588-DC53-5DFAC808CA72}"/>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sz="2400"/>
              </a:p>
            </p:txBody>
          </p:sp>
          <p:sp>
            <p:nvSpPr>
              <p:cNvPr id="8" name="TextBox 31">
                <a:extLst>
                  <a:ext uri="{FF2B5EF4-FFF2-40B4-BE49-F238E27FC236}">
                    <a16:creationId xmlns:a16="http://schemas.microsoft.com/office/drawing/2014/main" id="{4FC84C9F-940B-11D2-E86C-1292FCE64EA4}"/>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sz="2400"/>
              </a:p>
            </p:txBody>
          </p:sp>
        </p:grpSp>
        <p:sp>
          <p:nvSpPr>
            <p:cNvPr id="6" name="Freeform 33">
              <a:extLst>
                <a:ext uri="{FF2B5EF4-FFF2-40B4-BE49-F238E27FC236}">
                  <a16:creationId xmlns:a16="http://schemas.microsoft.com/office/drawing/2014/main" id="{48F85DFE-4FE9-F837-AA10-C6E04A6FA585}"/>
                </a:ext>
              </a:extLst>
            </p:cNvPr>
            <p:cNvSpPr/>
            <p:nvPr/>
          </p:nvSpPr>
          <p:spPr>
            <a:xfrm>
              <a:off x="115083" y="0"/>
              <a:ext cx="4919290" cy="1157031"/>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516F55"/>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Model Choice:</a:t>
              </a:r>
            </a:p>
            <a:p>
              <a:pPr algn="ctr"/>
              <a:r>
                <a:rPr lang="en-US" altLang="ko-KR" sz="2400" dirty="0" err="1">
                  <a:solidFill>
                    <a:schemeClr val="bg1"/>
                  </a:solidFill>
                  <a:latin typeface="Tlab 레트로라이프" panose="020B0600000101010101" charset="-127"/>
                  <a:ea typeface="Tlab 레트로라이프" panose="020B0600000101010101" charset="-127"/>
                </a:rPr>
                <a:t>LightGBM</a:t>
              </a:r>
              <a:r>
                <a:rPr lang="en-US" altLang="ko-KR" sz="2400" dirty="0">
                  <a:solidFill>
                    <a:schemeClr val="bg1"/>
                  </a:solidFill>
                  <a:latin typeface="Tlab 레트로라이프" panose="020B0600000101010101" charset="-127"/>
                  <a:ea typeface="Tlab 레트로라이프" panose="020B0600000101010101" charset="-127"/>
                </a:rPr>
                <a:t> Classifier</a:t>
              </a:r>
              <a:endParaRPr lang="ko-KR" altLang="en-US" sz="2400" dirty="0">
                <a:solidFill>
                  <a:schemeClr val="bg1"/>
                </a:solidFill>
                <a:latin typeface="Tlab 레트로라이프" panose="020B0600000101010101" charset="-127"/>
                <a:ea typeface="Tlab 레트로라이프" panose="020B0600000101010101" charset="-127"/>
              </a:endParaRPr>
            </a:p>
          </p:txBody>
        </p:sp>
      </p:grpSp>
      <p:sp>
        <p:nvSpPr>
          <p:cNvPr id="35" name="TextBox 48">
            <a:extLst>
              <a:ext uri="{FF2B5EF4-FFF2-40B4-BE49-F238E27FC236}">
                <a16:creationId xmlns:a16="http://schemas.microsoft.com/office/drawing/2014/main" id="{53EDE0FF-DB60-4EA5-A839-74B99D378303}"/>
              </a:ext>
            </a:extLst>
          </p:cNvPr>
          <p:cNvSpPr txBox="1"/>
          <p:nvPr/>
        </p:nvSpPr>
        <p:spPr>
          <a:xfrm>
            <a:off x="6781800" y="6204820"/>
            <a:ext cx="9230389" cy="783163"/>
          </a:xfrm>
          <a:prstGeom prst="rect">
            <a:avLst/>
          </a:prstGeom>
        </p:spPr>
        <p:txBody>
          <a:bodyPr wrap="square" lIns="0" tIns="0" rIns="0" bIns="0" rtlCol="0" anchor="t">
            <a:spAutoFit/>
          </a:bodyPr>
          <a:lstStyle/>
          <a:p>
            <a:pPr>
              <a:lnSpc>
                <a:spcPts val="3079"/>
              </a:lnSpc>
            </a:pPr>
            <a:r>
              <a:rPr lang="en-US" altLang="ko-KR" sz="2500" dirty="0">
                <a:solidFill>
                  <a:srgbClr val="AACAAE"/>
                </a:solidFill>
                <a:latin typeface="TDTD순고딕"/>
                <a:ea typeface="TDTD순고딕"/>
                <a:cs typeface="TDTD순고딕"/>
                <a:sym typeface="TDTD순고딕"/>
              </a:rPr>
              <a:t>Data split into training (80%) and testing (20%) sets</a:t>
            </a:r>
          </a:p>
          <a:p>
            <a:pPr>
              <a:lnSpc>
                <a:spcPts val="3079"/>
              </a:lnSpc>
            </a:pPr>
            <a:r>
              <a:rPr lang="en-US" altLang="ko-KR" sz="2500" dirty="0">
                <a:solidFill>
                  <a:srgbClr val="AACAAE"/>
                </a:solidFill>
                <a:latin typeface="TDTD순고딕"/>
                <a:ea typeface="TDTD순고딕"/>
                <a:cs typeface="TDTD순고딕"/>
                <a:sym typeface="TDTD순고딕"/>
              </a:rPr>
              <a:t>Used </a:t>
            </a:r>
            <a:r>
              <a:rPr lang="en-US" altLang="ko-KR" sz="2500" dirty="0" err="1">
                <a:solidFill>
                  <a:srgbClr val="AACAAE"/>
                </a:solidFill>
                <a:latin typeface="TDTD순고딕"/>
                <a:ea typeface="TDTD순고딕"/>
                <a:cs typeface="TDTD순고딕"/>
                <a:sym typeface="TDTD순고딕"/>
              </a:rPr>
              <a:t>train_test_split</a:t>
            </a:r>
            <a:r>
              <a:rPr lang="en-US" altLang="ko-KR" sz="2500" dirty="0">
                <a:solidFill>
                  <a:srgbClr val="AACAAE"/>
                </a:solidFill>
                <a:latin typeface="TDTD순고딕"/>
                <a:ea typeface="TDTD순고딕"/>
                <a:cs typeface="TDTD순고딕"/>
                <a:sym typeface="TDTD순고딕"/>
              </a:rPr>
              <a:t>() from scikit-learn</a:t>
            </a:r>
          </a:p>
        </p:txBody>
      </p:sp>
      <p:sp>
        <p:nvSpPr>
          <p:cNvPr id="36" name="TextBox 48">
            <a:extLst>
              <a:ext uri="{FF2B5EF4-FFF2-40B4-BE49-F238E27FC236}">
                <a16:creationId xmlns:a16="http://schemas.microsoft.com/office/drawing/2014/main" id="{E168BF7C-CC1F-1441-35DB-73C8918FEF79}"/>
              </a:ext>
            </a:extLst>
          </p:cNvPr>
          <p:cNvSpPr txBox="1"/>
          <p:nvPr/>
        </p:nvSpPr>
        <p:spPr>
          <a:xfrm>
            <a:off x="6781800" y="7831787"/>
            <a:ext cx="9316702" cy="783163"/>
          </a:xfrm>
          <a:prstGeom prst="rect">
            <a:avLst/>
          </a:prstGeom>
        </p:spPr>
        <p:txBody>
          <a:bodyPr wrap="square" lIns="0" tIns="0" rIns="0" bIns="0" rtlCol="0" anchor="t">
            <a:spAutoFit/>
          </a:bodyPr>
          <a:lstStyle/>
          <a:p>
            <a:pPr>
              <a:lnSpc>
                <a:spcPts val="3079"/>
              </a:lnSpc>
            </a:pPr>
            <a:r>
              <a:rPr lang="en-US" altLang="ko-KR" sz="2500" dirty="0">
                <a:solidFill>
                  <a:srgbClr val="AACAAE"/>
                </a:solidFill>
                <a:latin typeface="TDTD순고딕"/>
                <a:ea typeface="TDTD순고딕"/>
                <a:cs typeface="TDTD순고딕"/>
                <a:sym typeface="TDTD순고딕"/>
              </a:rPr>
              <a:t>Decision tree-based boosting model</a:t>
            </a:r>
          </a:p>
          <a:p>
            <a:pPr>
              <a:lnSpc>
                <a:spcPts val="3079"/>
              </a:lnSpc>
            </a:pPr>
            <a:r>
              <a:rPr lang="en-US" altLang="ko-KR" sz="2500" dirty="0">
                <a:solidFill>
                  <a:srgbClr val="AACAAE"/>
                </a:solidFill>
                <a:latin typeface="TDTD순고딕"/>
                <a:ea typeface="TDTD순고딕"/>
                <a:cs typeface="TDTD순고딕"/>
                <a:sym typeface="TDTD순고딕"/>
              </a:rPr>
              <a:t>Fast training and well-suited for small tabular data</a:t>
            </a:r>
          </a:p>
        </p:txBody>
      </p:sp>
      <p:sp>
        <p:nvSpPr>
          <p:cNvPr id="49" name="TextBox 47">
            <a:extLst>
              <a:ext uri="{FF2B5EF4-FFF2-40B4-BE49-F238E27FC236}">
                <a16:creationId xmlns:a16="http://schemas.microsoft.com/office/drawing/2014/main" id="{114DB0B5-B634-8006-24AB-A01720D7DE62}"/>
              </a:ext>
            </a:extLst>
          </p:cNvPr>
          <p:cNvSpPr txBox="1"/>
          <p:nvPr/>
        </p:nvSpPr>
        <p:spPr>
          <a:xfrm>
            <a:off x="6781800" y="4333485"/>
            <a:ext cx="7792700" cy="1180708"/>
          </a:xfrm>
          <a:prstGeom prst="rect">
            <a:avLst/>
          </a:prstGeom>
        </p:spPr>
        <p:txBody>
          <a:bodyPr wrap="square" lIns="0" tIns="0" rIns="0" bIns="0" rtlCol="0" anchor="t">
            <a:spAutoFit/>
          </a:bodyPr>
          <a:lstStyle/>
          <a:p>
            <a:pPr>
              <a:lnSpc>
                <a:spcPts val="3079"/>
              </a:lnSpc>
            </a:pPr>
            <a:r>
              <a:rPr lang="en-US" altLang="ko-KR" sz="2500" dirty="0">
                <a:solidFill>
                  <a:srgbClr val="AACAAE"/>
                </a:solidFill>
                <a:latin typeface="TDTD순고딕"/>
                <a:ea typeface="TDTD순고딕"/>
                <a:cs typeface="TDTD순고딕"/>
                <a:sym typeface="TDTD순고딕"/>
              </a:rPr>
              <a:t>Target variable: Stress Level</a:t>
            </a:r>
          </a:p>
          <a:p>
            <a:pPr>
              <a:lnSpc>
                <a:spcPts val="3079"/>
              </a:lnSpc>
            </a:pPr>
            <a:r>
              <a:rPr lang="en-US" altLang="ko-KR" sz="2500" dirty="0">
                <a:solidFill>
                  <a:srgbClr val="AACAAE"/>
                </a:solidFill>
                <a:latin typeface="TDTD순고딕"/>
                <a:ea typeface="TDTD순고딕"/>
                <a:cs typeface="TDTD순고딕"/>
                <a:sym typeface="TDTD순고딕"/>
              </a:rPr>
              <a:t> - High if score </a:t>
            </a:r>
            <a:r>
              <a:rPr lang="ko-KR" altLang="en-US" sz="2500" dirty="0">
                <a:solidFill>
                  <a:srgbClr val="AACAAE"/>
                </a:solidFill>
                <a:latin typeface="TDTD순고딕"/>
                <a:ea typeface="TDTD순고딕"/>
                <a:cs typeface="TDTD순고딕"/>
                <a:sym typeface="TDTD순고딕"/>
              </a:rPr>
              <a:t>≥ </a:t>
            </a:r>
            <a:r>
              <a:rPr lang="en-US" altLang="ko-KR" sz="2500" dirty="0">
                <a:solidFill>
                  <a:srgbClr val="AACAAE"/>
                </a:solidFill>
                <a:latin typeface="TDTD순고딕"/>
                <a:ea typeface="TDTD순고딕"/>
                <a:cs typeface="TDTD순고딕"/>
                <a:sym typeface="TDTD순고딕"/>
              </a:rPr>
              <a:t>12 </a:t>
            </a:r>
            <a:r>
              <a:rPr lang="ko-KR" altLang="en-US" sz="2500" dirty="0">
                <a:solidFill>
                  <a:srgbClr val="AACAAE"/>
                </a:solidFill>
                <a:latin typeface="TDTD순고딕"/>
                <a:ea typeface="TDTD순고딕"/>
                <a:cs typeface="TDTD순고딕"/>
                <a:sym typeface="TDTD순고딕"/>
              </a:rPr>
              <a:t>→ </a:t>
            </a:r>
            <a:r>
              <a:rPr lang="en-US" altLang="ko-KR" sz="2500" dirty="0">
                <a:solidFill>
                  <a:srgbClr val="AACAAE"/>
                </a:solidFill>
                <a:latin typeface="TDTD순고딕"/>
                <a:ea typeface="TDTD순고딕"/>
                <a:cs typeface="TDTD순고딕"/>
                <a:sym typeface="TDTD순고딕"/>
              </a:rPr>
              <a:t>Counseling recommended</a:t>
            </a:r>
          </a:p>
          <a:p>
            <a:pPr>
              <a:lnSpc>
                <a:spcPts val="3079"/>
              </a:lnSpc>
            </a:pPr>
            <a:r>
              <a:rPr lang="en-US" altLang="ko-KR" sz="2500" dirty="0">
                <a:solidFill>
                  <a:srgbClr val="AACAAE"/>
                </a:solidFill>
                <a:latin typeface="TDTD순고딕"/>
                <a:ea typeface="TDTD순고딕"/>
                <a:cs typeface="TDTD순고딕"/>
                <a:sym typeface="TDTD순고딕"/>
              </a:rPr>
              <a:t> - Low if score &lt; 12 </a:t>
            </a:r>
            <a:r>
              <a:rPr lang="ko-KR" altLang="en-US" sz="2500" dirty="0">
                <a:solidFill>
                  <a:srgbClr val="AACAAE"/>
                </a:solidFill>
                <a:latin typeface="TDTD순고딕"/>
                <a:ea typeface="TDTD순고딕"/>
                <a:cs typeface="TDTD순고딕"/>
                <a:sym typeface="TDTD순고딕"/>
              </a:rPr>
              <a:t>→ </a:t>
            </a:r>
            <a:r>
              <a:rPr lang="en-US" altLang="ko-KR" sz="2500" dirty="0">
                <a:solidFill>
                  <a:srgbClr val="AACAAE"/>
                </a:solidFill>
                <a:latin typeface="TDTD순고딕"/>
                <a:ea typeface="TDTD순고딕"/>
                <a:cs typeface="TDTD순고딕"/>
                <a:sym typeface="TDTD순고딕"/>
              </a:rPr>
              <a:t>Stable</a:t>
            </a:r>
          </a:p>
        </p:txBody>
      </p:sp>
      <p:grpSp>
        <p:nvGrpSpPr>
          <p:cNvPr id="50" name="그룹 49">
            <a:extLst>
              <a:ext uri="{FF2B5EF4-FFF2-40B4-BE49-F238E27FC236}">
                <a16:creationId xmlns:a16="http://schemas.microsoft.com/office/drawing/2014/main" id="{C14D908F-0C03-4775-2D32-C3FFDDFEEEC1}"/>
              </a:ext>
            </a:extLst>
          </p:cNvPr>
          <p:cNvGrpSpPr/>
          <p:nvPr/>
        </p:nvGrpSpPr>
        <p:grpSpPr>
          <a:xfrm>
            <a:off x="2209800" y="4475013"/>
            <a:ext cx="3775779" cy="973127"/>
            <a:chOff x="2209800" y="4768871"/>
            <a:chExt cx="3775779" cy="973127"/>
          </a:xfrm>
        </p:grpSpPr>
        <p:grpSp>
          <p:nvGrpSpPr>
            <p:cNvPr id="51" name="Group 35">
              <a:extLst>
                <a:ext uri="{FF2B5EF4-FFF2-40B4-BE49-F238E27FC236}">
                  <a16:creationId xmlns:a16="http://schemas.microsoft.com/office/drawing/2014/main" id="{69AC27D2-2984-E2EB-52EE-6DEA218A1199}"/>
                </a:ext>
              </a:extLst>
            </p:cNvPr>
            <p:cNvGrpSpPr/>
            <p:nvPr/>
          </p:nvGrpSpPr>
          <p:grpSpPr>
            <a:xfrm>
              <a:off x="2209800" y="4874224"/>
              <a:ext cx="3689468" cy="867774"/>
              <a:chOff x="0" y="0"/>
              <a:chExt cx="971712" cy="228549"/>
            </a:xfrm>
          </p:grpSpPr>
          <p:sp>
            <p:nvSpPr>
              <p:cNvPr id="53" name="Freeform 36">
                <a:extLst>
                  <a:ext uri="{FF2B5EF4-FFF2-40B4-BE49-F238E27FC236}">
                    <a16:creationId xmlns:a16="http://schemas.microsoft.com/office/drawing/2014/main" id="{95D99A5A-D7AD-19E0-FB7F-6D2781E775A6}"/>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54" name="TextBox 37">
                <a:extLst>
                  <a:ext uri="{FF2B5EF4-FFF2-40B4-BE49-F238E27FC236}">
                    <a16:creationId xmlns:a16="http://schemas.microsoft.com/office/drawing/2014/main" id="{DAB413D4-01B2-97AC-11CC-F1680497643D}"/>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sp>
          <p:nvSpPr>
            <p:cNvPr id="52" name="Freeform 39">
              <a:extLst>
                <a:ext uri="{FF2B5EF4-FFF2-40B4-BE49-F238E27FC236}">
                  <a16:creationId xmlns:a16="http://schemas.microsoft.com/office/drawing/2014/main" id="{5DA2284B-683D-C871-20DF-1E57608B1D6B}"/>
                </a:ext>
              </a:extLst>
            </p:cNvPr>
            <p:cNvSpPr/>
            <p:nvPr/>
          </p:nvSpPr>
          <p:spPr>
            <a:xfrm>
              <a:off x="2296111" y="4768871"/>
              <a:ext cx="3689468" cy="867774"/>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85B38B"/>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Label Definition</a:t>
              </a:r>
              <a:endParaRPr lang="ko-KR" altLang="en-US" sz="2400" dirty="0">
                <a:solidFill>
                  <a:schemeClr val="bg1"/>
                </a:solidFill>
                <a:latin typeface="Tlab 레트로라이프" panose="020B0600000101010101" charset="-127"/>
                <a:ea typeface="Tlab 레트로라이프" panose="020B0600000101010101" charset="-127"/>
              </a:endParaRPr>
            </a:p>
          </p:txBody>
        </p:sp>
      </p:grpSp>
      <p:sp>
        <p:nvSpPr>
          <p:cNvPr id="55" name="TextBox 45">
            <a:extLst>
              <a:ext uri="{FF2B5EF4-FFF2-40B4-BE49-F238E27FC236}">
                <a16:creationId xmlns:a16="http://schemas.microsoft.com/office/drawing/2014/main" id="{7F061773-1A95-78E4-6B93-EEE69B9D9B04}"/>
              </a:ext>
            </a:extLst>
          </p:cNvPr>
          <p:cNvSpPr txBox="1"/>
          <p:nvPr/>
        </p:nvSpPr>
        <p:spPr>
          <a:xfrm>
            <a:off x="7924800" y="2962802"/>
            <a:ext cx="8686800" cy="800604"/>
          </a:xfrm>
          <a:prstGeom prst="rect">
            <a:avLst/>
          </a:prstGeom>
        </p:spPr>
        <p:txBody>
          <a:bodyPr wrap="square" lIns="0" tIns="0" rIns="0" bIns="0" rtlCol="0" anchor="t">
            <a:spAutoFit/>
          </a:bodyPr>
          <a:lstStyle/>
          <a:p>
            <a:pPr algn="l">
              <a:lnSpc>
                <a:spcPts val="3079"/>
              </a:lnSpc>
            </a:pPr>
            <a:r>
              <a:rPr lang="en-US" sz="3000" dirty="0">
                <a:solidFill>
                  <a:srgbClr val="485849"/>
                </a:solidFill>
                <a:highlight>
                  <a:srgbClr val="C7D1AB"/>
                </a:highlight>
                <a:latin typeface="TDTD순고딕"/>
                <a:ea typeface="TDTD순고딕"/>
                <a:cs typeface="TDTD순고딕"/>
                <a:sym typeface="TDTD순고딕"/>
              </a:rPr>
              <a:t>Selected key features related to sleep and  categorical factors</a:t>
            </a:r>
          </a:p>
        </p:txBody>
      </p:sp>
      <p:sp>
        <p:nvSpPr>
          <p:cNvPr id="2" name="TextBox 19">
            <a:extLst>
              <a:ext uri="{FF2B5EF4-FFF2-40B4-BE49-F238E27FC236}">
                <a16:creationId xmlns:a16="http://schemas.microsoft.com/office/drawing/2014/main" id="{3B990FAF-4A11-D404-97A6-B980A4ED3D2C}"/>
              </a:ext>
            </a:extLst>
          </p:cNvPr>
          <p:cNvSpPr txBox="1"/>
          <p:nvPr/>
        </p:nvSpPr>
        <p:spPr>
          <a:xfrm>
            <a:off x="4849402" y="1410881"/>
            <a:ext cx="7875998" cy="1211870"/>
          </a:xfrm>
          <a:prstGeom prst="rect">
            <a:avLst/>
          </a:prstGeom>
        </p:spPr>
        <p:txBody>
          <a:bodyPr wrap="square"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Model Design</a:t>
            </a:r>
          </a:p>
        </p:txBody>
      </p:sp>
      <p:sp>
        <p:nvSpPr>
          <p:cNvPr id="3" name="TextBox 20">
            <a:extLst>
              <a:ext uri="{FF2B5EF4-FFF2-40B4-BE49-F238E27FC236}">
                <a16:creationId xmlns:a16="http://schemas.microsoft.com/office/drawing/2014/main" id="{FCE1EFE4-65B2-DD95-8ECB-C12E33C18D3D}"/>
              </a:ext>
            </a:extLst>
          </p:cNvPr>
          <p:cNvSpPr txBox="1"/>
          <p:nvPr/>
        </p:nvSpPr>
        <p:spPr>
          <a:xfrm>
            <a:off x="1822668" y="989012"/>
            <a:ext cx="3054131" cy="1792798"/>
          </a:xfrm>
          <a:prstGeom prst="rect">
            <a:avLst/>
          </a:prstGeom>
        </p:spPr>
        <p:txBody>
          <a:bodyPr wrap="square" lIns="0" tIns="0" rIns="0" bIns="0" rtlCol="0" anchor="t">
            <a:spAutoFit/>
          </a:bodyPr>
          <a:lstStyle/>
          <a:p>
            <a:pPr algn="l">
              <a:lnSpc>
                <a:spcPts val="14491"/>
              </a:lnSpc>
            </a:pPr>
            <a:r>
              <a:rPr lang="en-US" sz="10350" b="1" dirty="0">
                <a:solidFill>
                  <a:srgbClr val="8CB791">
                    <a:alpha val="73725"/>
                  </a:srgbClr>
                </a:solidFill>
                <a:latin typeface="Tlab 레트로라이프 Bold"/>
                <a:ea typeface="Tlab 레트로라이프 Bold"/>
                <a:cs typeface="Tlab 레트로라이프 Bold"/>
                <a:sym typeface="Tlab 레트로라이프 Bold"/>
              </a:rPr>
              <a:t>04</a:t>
            </a:r>
            <a:r>
              <a:rPr lang="en-US" sz="5000" b="1" dirty="0">
                <a:solidFill>
                  <a:srgbClr val="8CB791">
                    <a:alpha val="73725"/>
                  </a:srgbClr>
                </a:solidFill>
                <a:latin typeface="Tlab 레트로라이프 Bold"/>
                <a:ea typeface="Tlab 레트로라이프 Bold"/>
                <a:cs typeface="Tlab 레트로라이프 Bold"/>
                <a:sym typeface="Tlab 레트로라이프 Bold"/>
              </a:rPr>
              <a:t>-2</a:t>
            </a:r>
          </a:p>
        </p:txBody>
      </p:sp>
      <p:sp>
        <p:nvSpPr>
          <p:cNvPr id="9" name="직사각형 8">
            <a:extLst>
              <a:ext uri="{FF2B5EF4-FFF2-40B4-BE49-F238E27FC236}">
                <a16:creationId xmlns:a16="http://schemas.microsoft.com/office/drawing/2014/main" id="{7063CB0E-DC1F-4A9C-EF4C-D1DA9FB39A53}"/>
              </a:ext>
            </a:extLst>
          </p:cNvPr>
          <p:cNvSpPr/>
          <p:nvPr/>
        </p:nvSpPr>
        <p:spPr>
          <a:xfrm>
            <a:off x="6553200" y="4316199"/>
            <a:ext cx="10287000" cy="45902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E265AFCD-7F79-CBD2-D363-0F5253338ED2}"/>
              </a:ext>
            </a:extLst>
          </p:cNvPr>
          <p:cNvPicPr>
            <a:picLocks noChangeAspect="1"/>
          </p:cNvPicPr>
          <p:nvPr/>
        </p:nvPicPr>
        <p:blipFill>
          <a:blip r:embed="rId2"/>
          <a:stretch>
            <a:fillRect/>
          </a:stretch>
        </p:blipFill>
        <p:spPr>
          <a:xfrm>
            <a:off x="7924800" y="4103457"/>
            <a:ext cx="6763092" cy="4693891"/>
          </a:xfrm>
          <a:prstGeom prst="rect">
            <a:avLst/>
          </a:prstGeom>
        </p:spPr>
      </p:pic>
    </p:spTree>
    <p:extLst>
      <p:ext uri="{BB962C8B-B14F-4D97-AF65-F5344CB8AC3E}">
        <p14:creationId xmlns:p14="http://schemas.microsoft.com/office/powerpoint/2010/main" val="1620913780"/>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31C35-EE74-53D1-A03D-3272AE514CCC}"/>
            </a:ext>
          </a:extLst>
        </p:cNvPr>
        <p:cNvGrpSpPr/>
        <p:nvPr/>
      </p:nvGrpSpPr>
      <p:grpSpPr>
        <a:xfrm>
          <a:off x="0" y="0"/>
          <a:ext cx="0" cy="0"/>
          <a:chOff x="0" y="0"/>
          <a:chExt cx="0" cy="0"/>
        </a:xfrm>
      </p:grpSpPr>
      <p:sp>
        <p:nvSpPr>
          <p:cNvPr id="18" name="TextBox 45">
            <a:extLst>
              <a:ext uri="{FF2B5EF4-FFF2-40B4-BE49-F238E27FC236}">
                <a16:creationId xmlns:a16="http://schemas.microsoft.com/office/drawing/2014/main" id="{B106E13C-5BF9-CA2A-592F-D635D4FCB7F7}"/>
              </a:ext>
            </a:extLst>
          </p:cNvPr>
          <p:cNvSpPr txBox="1"/>
          <p:nvPr/>
        </p:nvSpPr>
        <p:spPr>
          <a:xfrm>
            <a:off x="6781800" y="3037317"/>
            <a:ext cx="9753600" cy="385618"/>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Selected key features related to sleep and  categorical factors</a:t>
            </a:r>
          </a:p>
        </p:txBody>
      </p:sp>
      <p:grpSp>
        <p:nvGrpSpPr>
          <p:cNvPr id="27" name="Group 21">
            <a:extLst>
              <a:ext uri="{FF2B5EF4-FFF2-40B4-BE49-F238E27FC236}">
                <a16:creationId xmlns:a16="http://schemas.microsoft.com/office/drawing/2014/main" id="{C92076D9-52D4-953A-5C67-A64313F3E0E5}"/>
              </a:ext>
            </a:extLst>
          </p:cNvPr>
          <p:cNvGrpSpPr/>
          <p:nvPr/>
        </p:nvGrpSpPr>
        <p:grpSpPr>
          <a:xfrm>
            <a:off x="2209800" y="2781300"/>
            <a:ext cx="3775781" cy="973126"/>
            <a:chOff x="0" y="1"/>
            <a:chExt cx="5034375" cy="1297501"/>
          </a:xfrm>
        </p:grpSpPr>
        <p:grpSp>
          <p:nvGrpSpPr>
            <p:cNvPr id="29" name="Group 22">
              <a:extLst>
                <a:ext uri="{FF2B5EF4-FFF2-40B4-BE49-F238E27FC236}">
                  <a16:creationId xmlns:a16="http://schemas.microsoft.com/office/drawing/2014/main" id="{0CF09D4E-CE06-68B4-79A5-B1217E7FFAED}"/>
                </a:ext>
              </a:extLst>
            </p:cNvPr>
            <p:cNvGrpSpPr/>
            <p:nvPr/>
          </p:nvGrpSpPr>
          <p:grpSpPr>
            <a:xfrm>
              <a:off x="0" y="140471"/>
              <a:ext cx="4919291" cy="1157031"/>
              <a:chOff x="0" y="0"/>
              <a:chExt cx="971712" cy="228549"/>
            </a:xfrm>
          </p:grpSpPr>
          <p:sp>
            <p:nvSpPr>
              <p:cNvPr id="33" name="Freeform 23">
                <a:extLst>
                  <a:ext uri="{FF2B5EF4-FFF2-40B4-BE49-F238E27FC236}">
                    <a16:creationId xmlns:a16="http://schemas.microsoft.com/office/drawing/2014/main" id="{104C1426-AE55-0270-CC22-97539CD52008}"/>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34" name="TextBox 24">
                <a:extLst>
                  <a:ext uri="{FF2B5EF4-FFF2-40B4-BE49-F238E27FC236}">
                    <a16:creationId xmlns:a16="http://schemas.microsoft.com/office/drawing/2014/main" id="{6F33EB5F-BF72-6CF9-2C36-6B9FF494FE27}"/>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sp>
          <p:nvSpPr>
            <p:cNvPr id="31" name="Freeform 26">
              <a:extLst>
                <a:ext uri="{FF2B5EF4-FFF2-40B4-BE49-F238E27FC236}">
                  <a16:creationId xmlns:a16="http://schemas.microsoft.com/office/drawing/2014/main" id="{9CA230D2-422A-1E48-DAA2-048C7798F773}"/>
                </a:ext>
              </a:extLst>
            </p:cNvPr>
            <p:cNvSpPr/>
            <p:nvPr/>
          </p:nvSpPr>
          <p:spPr>
            <a:xfrm>
              <a:off x="115083" y="1"/>
              <a:ext cx="4919292" cy="1157030"/>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B1CCB4"/>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Feature Selection</a:t>
              </a:r>
            </a:p>
          </p:txBody>
        </p:sp>
      </p:grpSp>
      <p:sp>
        <p:nvSpPr>
          <p:cNvPr id="40" name="TextBox 47">
            <a:extLst>
              <a:ext uri="{FF2B5EF4-FFF2-40B4-BE49-F238E27FC236}">
                <a16:creationId xmlns:a16="http://schemas.microsoft.com/office/drawing/2014/main" id="{F746D9BF-9B4A-01B2-89B9-91ECF8F4FDC1}"/>
              </a:ext>
            </a:extLst>
          </p:cNvPr>
          <p:cNvSpPr txBox="1"/>
          <p:nvPr/>
        </p:nvSpPr>
        <p:spPr>
          <a:xfrm>
            <a:off x="7924800" y="4463717"/>
            <a:ext cx="9316702" cy="1198149"/>
          </a:xfrm>
          <a:prstGeom prst="rect">
            <a:avLst/>
          </a:prstGeom>
        </p:spPr>
        <p:txBody>
          <a:bodyPr wrap="square" lIns="0" tIns="0" rIns="0" bIns="0" rtlCol="0" anchor="t">
            <a:spAutoFit/>
          </a:bodyPr>
          <a:lstStyle/>
          <a:p>
            <a:pPr algn="l">
              <a:lnSpc>
                <a:spcPts val="3079"/>
              </a:lnSpc>
            </a:pPr>
            <a:r>
              <a:rPr lang="en-US" sz="3000" dirty="0">
                <a:solidFill>
                  <a:srgbClr val="485849"/>
                </a:solidFill>
                <a:highlight>
                  <a:srgbClr val="C7D1AB"/>
                </a:highlight>
                <a:latin typeface="TDTD순고딕"/>
                <a:ea typeface="TDTD순고딕"/>
                <a:cs typeface="TDTD순고딕"/>
                <a:sym typeface="TDTD순고딕"/>
              </a:rPr>
              <a:t>Target variable: Stress Level</a:t>
            </a:r>
          </a:p>
          <a:p>
            <a:pPr algn="l">
              <a:lnSpc>
                <a:spcPts val="3079"/>
              </a:lnSpc>
            </a:pPr>
            <a:r>
              <a:rPr lang="en-US" sz="3000" dirty="0">
                <a:solidFill>
                  <a:srgbClr val="485849"/>
                </a:solidFill>
                <a:highlight>
                  <a:srgbClr val="C7D1AB"/>
                </a:highlight>
                <a:latin typeface="TDTD순고딕"/>
                <a:ea typeface="TDTD순고딕"/>
                <a:cs typeface="TDTD순고딕"/>
                <a:sym typeface="TDTD순고딕"/>
              </a:rPr>
              <a:t> - High if score ≥ 12 → Counseling recommended</a:t>
            </a:r>
          </a:p>
          <a:p>
            <a:pPr algn="l">
              <a:lnSpc>
                <a:spcPts val="3079"/>
              </a:lnSpc>
            </a:pPr>
            <a:r>
              <a:rPr lang="en-US" sz="3000" dirty="0">
                <a:solidFill>
                  <a:srgbClr val="485849"/>
                </a:solidFill>
                <a:highlight>
                  <a:srgbClr val="C7D1AB"/>
                </a:highlight>
                <a:latin typeface="TDTD순고딕"/>
                <a:ea typeface="TDTD순고딕"/>
                <a:cs typeface="TDTD순고딕"/>
                <a:sym typeface="TDTD순고딕"/>
              </a:rPr>
              <a:t> - Low if score &lt; 12 → Stable</a:t>
            </a:r>
          </a:p>
        </p:txBody>
      </p:sp>
      <p:grpSp>
        <p:nvGrpSpPr>
          <p:cNvPr id="42" name="그룹 41">
            <a:extLst>
              <a:ext uri="{FF2B5EF4-FFF2-40B4-BE49-F238E27FC236}">
                <a16:creationId xmlns:a16="http://schemas.microsoft.com/office/drawing/2014/main" id="{D385D1AD-1983-12F3-9982-00C8B4E9D5DA}"/>
              </a:ext>
            </a:extLst>
          </p:cNvPr>
          <p:cNvGrpSpPr>
            <a:grpSpLocks noChangeAspect="1"/>
          </p:cNvGrpSpPr>
          <p:nvPr/>
        </p:nvGrpSpPr>
        <p:grpSpPr>
          <a:xfrm>
            <a:off x="2209800" y="4475012"/>
            <a:ext cx="4944733" cy="1274400"/>
            <a:chOff x="2209800" y="4768871"/>
            <a:chExt cx="3775779" cy="973127"/>
          </a:xfrm>
        </p:grpSpPr>
        <p:grpSp>
          <p:nvGrpSpPr>
            <p:cNvPr id="45" name="Group 35">
              <a:extLst>
                <a:ext uri="{FF2B5EF4-FFF2-40B4-BE49-F238E27FC236}">
                  <a16:creationId xmlns:a16="http://schemas.microsoft.com/office/drawing/2014/main" id="{BB995090-1A00-E6C4-7E8B-8520780EF1C9}"/>
                </a:ext>
              </a:extLst>
            </p:cNvPr>
            <p:cNvGrpSpPr/>
            <p:nvPr/>
          </p:nvGrpSpPr>
          <p:grpSpPr>
            <a:xfrm>
              <a:off x="2209800" y="4874224"/>
              <a:ext cx="3689468" cy="867774"/>
              <a:chOff x="0" y="0"/>
              <a:chExt cx="971712" cy="228549"/>
            </a:xfrm>
          </p:grpSpPr>
          <p:sp>
            <p:nvSpPr>
              <p:cNvPr id="47" name="Freeform 36">
                <a:extLst>
                  <a:ext uri="{FF2B5EF4-FFF2-40B4-BE49-F238E27FC236}">
                    <a16:creationId xmlns:a16="http://schemas.microsoft.com/office/drawing/2014/main" id="{D6A1EC13-89BD-9112-23B6-BA21D46F69BE}"/>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48" name="TextBox 37">
                <a:extLst>
                  <a:ext uri="{FF2B5EF4-FFF2-40B4-BE49-F238E27FC236}">
                    <a16:creationId xmlns:a16="http://schemas.microsoft.com/office/drawing/2014/main" id="{7E387EFE-004F-6913-AA74-2B932B090C9B}"/>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sp>
          <p:nvSpPr>
            <p:cNvPr id="46" name="Freeform 39">
              <a:extLst>
                <a:ext uri="{FF2B5EF4-FFF2-40B4-BE49-F238E27FC236}">
                  <a16:creationId xmlns:a16="http://schemas.microsoft.com/office/drawing/2014/main" id="{BDB8A0E5-ACDF-9A7A-29DE-FE9E503AC435}"/>
                </a:ext>
              </a:extLst>
            </p:cNvPr>
            <p:cNvSpPr/>
            <p:nvPr/>
          </p:nvSpPr>
          <p:spPr>
            <a:xfrm>
              <a:off x="2296111" y="4768871"/>
              <a:ext cx="3689468" cy="867774"/>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85B38B"/>
            </a:solidFill>
            <a:ln w="19050" cap="sq">
              <a:solidFill>
                <a:srgbClr val="485849"/>
              </a:solidFill>
              <a:prstDash val="solid"/>
              <a:miter/>
            </a:ln>
          </p:spPr>
          <p:txBody>
            <a:bodyPr anchor="ctr" anchorCtr="0"/>
            <a:lstStyle/>
            <a:p>
              <a:pPr algn="ctr"/>
              <a:r>
                <a:rPr lang="en-US" altLang="ko-KR" sz="3600" dirty="0">
                  <a:solidFill>
                    <a:schemeClr val="bg1"/>
                  </a:solidFill>
                  <a:latin typeface="Tlab 레트로라이프" panose="020B0600000101010101" charset="-127"/>
                  <a:ea typeface="Tlab 레트로라이프" panose="020B0600000101010101" charset="-127"/>
                </a:rPr>
                <a:t>Label Definition</a:t>
              </a:r>
              <a:endParaRPr lang="ko-KR" altLang="en-US" sz="3600" dirty="0">
                <a:solidFill>
                  <a:schemeClr val="bg1"/>
                </a:solidFill>
                <a:latin typeface="Tlab 레트로라이프" panose="020B0600000101010101" charset="-127"/>
                <a:ea typeface="Tlab 레트로라이프" panose="020B0600000101010101" charset="-127"/>
              </a:endParaRPr>
            </a:p>
          </p:txBody>
        </p:sp>
      </p:grpSp>
      <p:sp>
        <p:nvSpPr>
          <p:cNvPr id="3" name="TextBox 20">
            <a:extLst>
              <a:ext uri="{FF2B5EF4-FFF2-40B4-BE49-F238E27FC236}">
                <a16:creationId xmlns:a16="http://schemas.microsoft.com/office/drawing/2014/main" id="{07B683DA-0466-8877-D6C5-3A2033541996}"/>
              </a:ext>
            </a:extLst>
          </p:cNvPr>
          <p:cNvSpPr txBox="1"/>
          <p:nvPr/>
        </p:nvSpPr>
        <p:spPr>
          <a:xfrm>
            <a:off x="1822668" y="989012"/>
            <a:ext cx="3054131" cy="1792798"/>
          </a:xfrm>
          <a:prstGeom prst="rect">
            <a:avLst/>
          </a:prstGeom>
        </p:spPr>
        <p:txBody>
          <a:bodyPr wrap="square" lIns="0" tIns="0" rIns="0" bIns="0" rtlCol="0" anchor="t">
            <a:spAutoFit/>
          </a:bodyPr>
          <a:lstStyle/>
          <a:p>
            <a:pPr algn="l">
              <a:lnSpc>
                <a:spcPts val="14491"/>
              </a:lnSpc>
            </a:pPr>
            <a:r>
              <a:rPr lang="en-US" sz="10350" b="1" dirty="0">
                <a:solidFill>
                  <a:srgbClr val="8CB791">
                    <a:alpha val="73725"/>
                  </a:srgbClr>
                </a:solidFill>
                <a:latin typeface="Tlab 레트로라이프 Bold"/>
                <a:ea typeface="Tlab 레트로라이프 Bold"/>
                <a:cs typeface="Tlab 레트로라이프 Bold"/>
                <a:sym typeface="Tlab 레트로라이프 Bold"/>
              </a:rPr>
              <a:t>04</a:t>
            </a:r>
            <a:r>
              <a:rPr lang="en-US" sz="5000" b="1" dirty="0">
                <a:solidFill>
                  <a:srgbClr val="8CB791">
                    <a:alpha val="73725"/>
                  </a:srgbClr>
                </a:solidFill>
                <a:latin typeface="Tlab 레트로라이프 Bold"/>
                <a:ea typeface="Tlab 레트로라이프 Bold"/>
                <a:cs typeface="Tlab 레트로라이프 Bold"/>
                <a:sym typeface="Tlab 레트로라이프 Bold"/>
              </a:rPr>
              <a:t>-2</a:t>
            </a:r>
          </a:p>
        </p:txBody>
      </p:sp>
      <p:grpSp>
        <p:nvGrpSpPr>
          <p:cNvPr id="9" name="Group 28">
            <a:extLst>
              <a:ext uri="{FF2B5EF4-FFF2-40B4-BE49-F238E27FC236}">
                <a16:creationId xmlns:a16="http://schemas.microsoft.com/office/drawing/2014/main" id="{C1BEF06D-4E54-6274-C9D8-4DA98F25417A}"/>
              </a:ext>
            </a:extLst>
          </p:cNvPr>
          <p:cNvGrpSpPr/>
          <p:nvPr/>
        </p:nvGrpSpPr>
        <p:grpSpPr>
          <a:xfrm>
            <a:off x="2233236" y="6162515"/>
            <a:ext cx="3775780" cy="973127"/>
            <a:chOff x="0" y="0"/>
            <a:chExt cx="5034373" cy="1297502"/>
          </a:xfrm>
        </p:grpSpPr>
        <p:grpSp>
          <p:nvGrpSpPr>
            <p:cNvPr id="10" name="Group 29">
              <a:extLst>
                <a:ext uri="{FF2B5EF4-FFF2-40B4-BE49-F238E27FC236}">
                  <a16:creationId xmlns:a16="http://schemas.microsoft.com/office/drawing/2014/main" id="{763C898B-093F-13C5-AF6A-4154BC70BF9C}"/>
                </a:ext>
              </a:extLst>
            </p:cNvPr>
            <p:cNvGrpSpPr/>
            <p:nvPr/>
          </p:nvGrpSpPr>
          <p:grpSpPr>
            <a:xfrm>
              <a:off x="0" y="140471"/>
              <a:ext cx="4919290" cy="1157031"/>
              <a:chOff x="0" y="0"/>
              <a:chExt cx="971712" cy="228549"/>
            </a:xfrm>
          </p:grpSpPr>
          <p:sp>
            <p:nvSpPr>
              <p:cNvPr id="14" name="Freeform 30">
                <a:extLst>
                  <a:ext uri="{FF2B5EF4-FFF2-40B4-BE49-F238E27FC236}">
                    <a16:creationId xmlns:a16="http://schemas.microsoft.com/office/drawing/2014/main" id="{2DDBEDB4-AFB3-FDFF-0DC2-6F60A9C97A96}"/>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sz="2400"/>
              </a:p>
            </p:txBody>
          </p:sp>
          <p:sp>
            <p:nvSpPr>
              <p:cNvPr id="16" name="TextBox 31">
                <a:extLst>
                  <a:ext uri="{FF2B5EF4-FFF2-40B4-BE49-F238E27FC236}">
                    <a16:creationId xmlns:a16="http://schemas.microsoft.com/office/drawing/2014/main" id="{9451B2CB-4D87-31AA-4D0B-5DA039FF3F8C}"/>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sz="2400"/>
              </a:p>
            </p:txBody>
          </p:sp>
        </p:grpSp>
        <p:sp>
          <p:nvSpPr>
            <p:cNvPr id="11" name="Freeform 33">
              <a:extLst>
                <a:ext uri="{FF2B5EF4-FFF2-40B4-BE49-F238E27FC236}">
                  <a16:creationId xmlns:a16="http://schemas.microsoft.com/office/drawing/2014/main" id="{95237507-D29F-E964-8359-876BA1D91F01}"/>
                </a:ext>
              </a:extLst>
            </p:cNvPr>
            <p:cNvSpPr/>
            <p:nvPr/>
          </p:nvSpPr>
          <p:spPr>
            <a:xfrm>
              <a:off x="115083" y="0"/>
              <a:ext cx="4919290" cy="1157032"/>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658C6A"/>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Train-Test Split</a:t>
              </a:r>
              <a:endParaRPr lang="ko-KR" altLang="en-US" sz="2400" dirty="0">
                <a:solidFill>
                  <a:schemeClr val="bg1"/>
                </a:solidFill>
                <a:latin typeface="Tlab 레트로라이프" panose="020B0600000101010101" charset="-127"/>
                <a:ea typeface="Tlab 레트로라이프" panose="020B0600000101010101" charset="-127"/>
              </a:endParaRPr>
            </a:p>
          </p:txBody>
        </p:sp>
      </p:grpSp>
      <p:grpSp>
        <p:nvGrpSpPr>
          <p:cNvPr id="22" name="Group 28">
            <a:extLst>
              <a:ext uri="{FF2B5EF4-FFF2-40B4-BE49-F238E27FC236}">
                <a16:creationId xmlns:a16="http://schemas.microsoft.com/office/drawing/2014/main" id="{495D0A5A-51B9-E42F-A8A0-92DE852D6D6D}"/>
              </a:ext>
            </a:extLst>
          </p:cNvPr>
          <p:cNvGrpSpPr/>
          <p:nvPr/>
        </p:nvGrpSpPr>
        <p:grpSpPr>
          <a:xfrm>
            <a:off x="2209800" y="7774543"/>
            <a:ext cx="3775780" cy="973127"/>
            <a:chOff x="0" y="0"/>
            <a:chExt cx="5034373" cy="1297502"/>
          </a:xfrm>
        </p:grpSpPr>
        <p:grpSp>
          <p:nvGrpSpPr>
            <p:cNvPr id="23" name="Group 29">
              <a:extLst>
                <a:ext uri="{FF2B5EF4-FFF2-40B4-BE49-F238E27FC236}">
                  <a16:creationId xmlns:a16="http://schemas.microsoft.com/office/drawing/2014/main" id="{F551B4EE-A9D0-771D-CF34-2775A960ABED}"/>
                </a:ext>
              </a:extLst>
            </p:cNvPr>
            <p:cNvGrpSpPr/>
            <p:nvPr/>
          </p:nvGrpSpPr>
          <p:grpSpPr>
            <a:xfrm>
              <a:off x="0" y="140471"/>
              <a:ext cx="4919290" cy="1157031"/>
              <a:chOff x="0" y="0"/>
              <a:chExt cx="971712" cy="228549"/>
            </a:xfrm>
          </p:grpSpPr>
          <p:sp>
            <p:nvSpPr>
              <p:cNvPr id="25" name="Freeform 30">
                <a:extLst>
                  <a:ext uri="{FF2B5EF4-FFF2-40B4-BE49-F238E27FC236}">
                    <a16:creationId xmlns:a16="http://schemas.microsoft.com/office/drawing/2014/main" id="{6EFFD0EB-8868-6F01-0E15-DC5839945AD0}"/>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sz="2400"/>
              </a:p>
            </p:txBody>
          </p:sp>
          <p:sp>
            <p:nvSpPr>
              <p:cNvPr id="26" name="TextBox 31">
                <a:extLst>
                  <a:ext uri="{FF2B5EF4-FFF2-40B4-BE49-F238E27FC236}">
                    <a16:creationId xmlns:a16="http://schemas.microsoft.com/office/drawing/2014/main" id="{D503B225-D6D0-DEB7-5051-8911FF057314}"/>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sz="2400"/>
              </a:p>
            </p:txBody>
          </p:sp>
        </p:grpSp>
        <p:sp>
          <p:nvSpPr>
            <p:cNvPr id="24" name="Freeform 33">
              <a:extLst>
                <a:ext uri="{FF2B5EF4-FFF2-40B4-BE49-F238E27FC236}">
                  <a16:creationId xmlns:a16="http://schemas.microsoft.com/office/drawing/2014/main" id="{BA0D9780-8997-464C-CD03-16C238C6DFFF}"/>
                </a:ext>
              </a:extLst>
            </p:cNvPr>
            <p:cNvSpPr/>
            <p:nvPr/>
          </p:nvSpPr>
          <p:spPr>
            <a:xfrm>
              <a:off x="115083" y="0"/>
              <a:ext cx="4919290" cy="1157031"/>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516F55"/>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Model Choice:</a:t>
              </a:r>
            </a:p>
            <a:p>
              <a:pPr algn="ctr"/>
              <a:r>
                <a:rPr lang="en-US" altLang="ko-KR" sz="2400" dirty="0" err="1">
                  <a:solidFill>
                    <a:schemeClr val="bg1"/>
                  </a:solidFill>
                  <a:latin typeface="Tlab 레트로라이프" panose="020B0600000101010101" charset="-127"/>
                  <a:ea typeface="Tlab 레트로라이프" panose="020B0600000101010101" charset="-127"/>
                </a:rPr>
                <a:t>LightGBM</a:t>
              </a:r>
              <a:r>
                <a:rPr lang="en-US" altLang="ko-KR" sz="2400" dirty="0">
                  <a:solidFill>
                    <a:schemeClr val="bg1"/>
                  </a:solidFill>
                  <a:latin typeface="Tlab 레트로라이프" panose="020B0600000101010101" charset="-127"/>
                  <a:ea typeface="Tlab 레트로라이프" panose="020B0600000101010101" charset="-127"/>
                </a:rPr>
                <a:t> Classifier</a:t>
              </a:r>
              <a:endParaRPr lang="ko-KR" altLang="en-US" sz="2400" dirty="0">
                <a:solidFill>
                  <a:schemeClr val="bg1"/>
                </a:solidFill>
                <a:latin typeface="Tlab 레트로라이프" panose="020B0600000101010101" charset="-127"/>
                <a:ea typeface="Tlab 레트로라이프" panose="020B0600000101010101" charset="-127"/>
              </a:endParaRPr>
            </a:p>
          </p:txBody>
        </p:sp>
      </p:grpSp>
      <p:sp>
        <p:nvSpPr>
          <p:cNvPr id="28" name="TextBox 48">
            <a:extLst>
              <a:ext uri="{FF2B5EF4-FFF2-40B4-BE49-F238E27FC236}">
                <a16:creationId xmlns:a16="http://schemas.microsoft.com/office/drawing/2014/main" id="{DB30C0F6-7D65-1D07-E374-5DFC97E0ECCA}"/>
              </a:ext>
            </a:extLst>
          </p:cNvPr>
          <p:cNvSpPr txBox="1"/>
          <p:nvPr/>
        </p:nvSpPr>
        <p:spPr>
          <a:xfrm>
            <a:off x="6781800" y="6204820"/>
            <a:ext cx="9230389" cy="783163"/>
          </a:xfrm>
          <a:prstGeom prst="rect">
            <a:avLst/>
          </a:prstGeom>
        </p:spPr>
        <p:txBody>
          <a:bodyPr wrap="square" lIns="0" tIns="0" rIns="0" bIns="0" rtlCol="0" anchor="t">
            <a:spAutoFit/>
          </a:bodyPr>
          <a:lstStyle/>
          <a:p>
            <a:pPr>
              <a:lnSpc>
                <a:spcPts val="3079"/>
              </a:lnSpc>
            </a:pPr>
            <a:r>
              <a:rPr lang="en-US" altLang="ko-KR" sz="2500" dirty="0">
                <a:solidFill>
                  <a:srgbClr val="AACAAE"/>
                </a:solidFill>
                <a:latin typeface="TDTD순고딕"/>
                <a:ea typeface="TDTD순고딕"/>
                <a:cs typeface="TDTD순고딕"/>
                <a:sym typeface="TDTD순고딕"/>
              </a:rPr>
              <a:t>Data split into training (80%) and testing (20%) sets</a:t>
            </a:r>
          </a:p>
          <a:p>
            <a:pPr>
              <a:lnSpc>
                <a:spcPts val="3079"/>
              </a:lnSpc>
            </a:pPr>
            <a:r>
              <a:rPr lang="en-US" altLang="ko-KR" sz="2500" dirty="0">
                <a:solidFill>
                  <a:srgbClr val="AACAAE"/>
                </a:solidFill>
                <a:latin typeface="TDTD순고딕"/>
                <a:ea typeface="TDTD순고딕"/>
                <a:cs typeface="TDTD순고딕"/>
                <a:sym typeface="TDTD순고딕"/>
              </a:rPr>
              <a:t>Used </a:t>
            </a:r>
            <a:r>
              <a:rPr lang="en-US" altLang="ko-KR" sz="2500" dirty="0" err="1">
                <a:solidFill>
                  <a:srgbClr val="AACAAE"/>
                </a:solidFill>
                <a:latin typeface="TDTD순고딕"/>
                <a:ea typeface="TDTD순고딕"/>
                <a:cs typeface="TDTD순고딕"/>
                <a:sym typeface="TDTD순고딕"/>
              </a:rPr>
              <a:t>train_test_split</a:t>
            </a:r>
            <a:r>
              <a:rPr lang="en-US" altLang="ko-KR" sz="2500" dirty="0">
                <a:solidFill>
                  <a:srgbClr val="AACAAE"/>
                </a:solidFill>
                <a:latin typeface="TDTD순고딕"/>
                <a:ea typeface="TDTD순고딕"/>
                <a:cs typeface="TDTD순고딕"/>
                <a:sym typeface="TDTD순고딕"/>
              </a:rPr>
              <a:t>() from scikit-learn</a:t>
            </a:r>
          </a:p>
        </p:txBody>
      </p:sp>
      <p:sp>
        <p:nvSpPr>
          <p:cNvPr id="30" name="TextBox 48">
            <a:extLst>
              <a:ext uri="{FF2B5EF4-FFF2-40B4-BE49-F238E27FC236}">
                <a16:creationId xmlns:a16="http://schemas.microsoft.com/office/drawing/2014/main" id="{9E2485B0-B9D5-51ED-9C5C-9E6436C7C428}"/>
              </a:ext>
            </a:extLst>
          </p:cNvPr>
          <p:cNvSpPr txBox="1"/>
          <p:nvPr/>
        </p:nvSpPr>
        <p:spPr>
          <a:xfrm>
            <a:off x="6781800" y="7831787"/>
            <a:ext cx="9316702" cy="783163"/>
          </a:xfrm>
          <a:prstGeom prst="rect">
            <a:avLst/>
          </a:prstGeom>
        </p:spPr>
        <p:txBody>
          <a:bodyPr wrap="square" lIns="0" tIns="0" rIns="0" bIns="0" rtlCol="0" anchor="t">
            <a:spAutoFit/>
          </a:bodyPr>
          <a:lstStyle/>
          <a:p>
            <a:pPr>
              <a:lnSpc>
                <a:spcPts val="3079"/>
              </a:lnSpc>
            </a:pPr>
            <a:r>
              <a:rPr lang="en-US" altLang="ko-KR" sz="2500" dirty="0">
                <a:solidFill>
                  <a:srgbClr val="AACAAE"/>
                </a:solidFill>
                <a:latin typeface="TDTD순고딕"/>
                <a:ea typeface="TDTD순고딕"/>
                <a:cs typeface="TDTD순고딕"/>
                <a:sym typeface="TDTD순고딕"/>
              </a:rPr>
              <a:t>Decision tree-based boosting model</a:t>
            </a:r>
          </a:p>
          <a:p>
            <a:pPr>
              <a:lnSpc>
                <a:spcPts val="3079"/>
              </a:lnSpc>
            </a:pPr>
            <a:r>
              <a:rPr lang="en-US" altLang="ko-KR" sz="2500" dirty="0">
                <a:solidFill>
                  <a:srgbClr val="AACAAE"/>
                </a:solidFill>
                <a:latin typeface="TDTD순고딕"/>
                <a:ea typeface="TDTD순고딕"/>
                <a:cs typeface="TDTD순고딕"/>
                <a:sym typeface="TDTD순고딕"/>
              </a:rPr>
              <a:t>Fast training and well-suited for small tabular data</a:t>
            </a:r>
          </a:p>
        </p:txBody>
      </p:sp>
      <p:sp>
        <p:nvSpPr>
          <p:cNvPr id="32" name="직사각형 31">
            <a:extLst>
              <a:ext uri="{FF2B5EF4-FFF2-40B4-BE49-F238E27FC236}">
                <a16:creationId xmlns:a16="http://schemas.microsoft.com/office/drawing/2014/main" id="{C1BCD61E-4AB1-784C-BAF0-1D5533FAAFC4}"/>
              </a:ext>
            </a:extLst>
          </p:cNvPr>
          <p:cNvSpPr/>
          <p:nvPr/>
        </p:nvSpPr>
        <p:spPr>
          <a:xfrm>
            <a:off x="6553200" y="6204820"/>
            <a:ext cx="10287000" cy="2701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48B8ABD5-68D0-A36F-2F20-949FE8E10ABF}"/>
              </a:ext>
            </a:extLst>
          </p:cNvPr>
          <p:cNvSpPr/>
          <p:nvPr/>
        </p:nvSpPr>
        <p:spPr>
          <a:xfrm>
            <a:off x="6553200" y="2887257"/>
            <a:ext cx="10287000" cy="7784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9" name="그림 38">
            <a:extLst>
              <a:ext uri="{FF2B5EF4-FFF2-40B4-BE49-F238E27FC236}">
                <a16:creationId xmlns:a16="http://schemas.microsoft.com/office/drawing/2014/main" id="{C146927A-47F0-0331-1A77-B1746138F6B2}"/>
              </a:ext>
            </a:extLst>
          </p:cNvPr>
          <p:cNvPicPr>
            <a:picLocks noChangeAspect="1"/>
          </p:cNvPicPr>
          <p:nvPr/>
        </p:nvPicPr>
        <p:blipFill>
          <a:blip r:embed="rId2"/>
          <a:stretch>
            <a:fillRect/>
          </a:stretch>
        </p:blipFill>
        <p:spPr>
          <a:xfrm>
            <a:off x="7907164" y="6473842"/>
            <a:ext cx="8061288" cy="1088924"/>
          </a:xfrm>
          <a:prstGeom prst="rect">
            <a:avLst/>
          </a:prstGeom>
        </p:spPr>
      </p:pic>
      <p:sp>
        <p:nvSpPr>
          <p:cNvPr id="4" name="TextBox 19">
            <a:extLst>
              <a:ext uri="{FF2B5EF4-FFF2-40B4-BE49-F238E27FC236}">
                <a16:creationId xmlns:a16="http://schemas.microsoft.com/office/drawing/2014/main" id="{F0F78B77-64CD-5823-4B83-259B1AD63834}"/>
              </a:ext>
            </a:extLst>
          </p:cNvPr>
          <p:cNvSpPr txBox="1"/>
          <p:nvPr/>
        </p:nvSpPr>
        <p:spPr>
          <a:xfrm>
            <a:off x="4849402" y="1410881"/>
            <a:ext cx="7875998" cy="1211870"/>
          </a:xfrm>
          <a:prstGeom prst="rect">
            <a:avLst/>
          </a:prstGeom>
        </p:spPr>
        <p:txBody>
          <a:bodyPr wrap="square"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Model Design</a:t>
            </a:r>
          </a:p>
        </p:txBody>
      </p:sp>
    </p:spTree>
    <p:extLst>
      <p:ext uri="{BB962C8B-B14F-4D97-AF65-F5344CB8AC3E}">
        <p14:creationId xmlns:p14="http://schemas.microsoft.com/office/powerpoint/2010/main" val="3169034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A"/>
        </a:solidFill>
        <a:effectLst/>
      </p:bgPr>
    </p:bg>
    <p:spTree>
      <p:nvGrpSpPr>
        <p:cNvPr id="1" name=""/>
        <p:cNvGrpSpPr/>
        <p:nvPr/>
      </p:nvGrpSpPr>
      <p:grpSpPr>
        <a:xfrm>
          <a:off x="0" y="0"/>
          <a:ext cx="0" cy="0"/>
          <a:chOff x="0" y="0"/>
          <a:chExt cx="0" cy="0"/>
        </a:xfrm>
      </p:grpSpPr>
      <p:grpSp>
        <p:nvGrpSpPr>
          <p:cNvPr id="19" name="Group 19"/>
          <p:cNvGrpSpPr/>
          <p:nvPr/>
        </p:nvGrpSpPr>
        <p:grpSpPr>
          <a:xfrm>
            <a:off x="6181596" y="4413888"/>
            <a:ext cx="818710" cy="703579"/>
            <a:chOff x="0" y="0"/>
            <a:chExt cx="812800" cy="698500"/>
          </a:xfrm>
        </p:grpSpPr>
        <p:sp>
          <p:nvSpPr>
            <p:cNvPr id="20" name="Freeform 2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9050" cap="sq">
              <a:solidFill>
                <a:srgbClr val="485849"/>
              </a:solidFill>
              <a:prstDash val="solid"/>
              <a:miter/>
            </a:ln>
          </p:spPr>
          <p:txBody>
            <a:bodyPr/>
            <a:lstStyle/>
            <a:p>
              <a:endParaRPr lang="ko-KR" altLang="en-US"/>
            </a:p>
          </p:txBody>
        </p:sp>
        <p:sp>
          <p:nvSpPr>
            <p:cNvPr id="21" name="TextBox 21"/>
            <p:cNvSpPr txBox="1"/>
            <p:nvPr/>
          </p:nvSpPr>
          <p:spPr>
            <a:xfrm>
              <a:off x="114300" y="-47625"/>
              <a:ext cx="584200" cy="746125"/>
            </a:xfrm>
            <a:prstGeom prst="rect">
              <a:avLst/>
            </a:prstGeom>
          </p:spPr>
          <p:txBody>
            <a:bodyPr lIns="50800" tIns="50800" rIns="50800" bIns="50800" rtlCol="0" anchor="ctr"/>
            <a:lstStyle/>
            <a:p>
              <a:pPr algn="ctr">
                <a:lnSpc>
                  <a:spcPts val="3640"/>
                </a:lnSpc>
                <a:spcBef>
                  <a:spcPct val="0"/>
                </a:spcBef>
              </a:pPr>
              <a:r>
                <a:rPr lang="en-US" sz="2600">
                  <a:solidFill>
                    <a:srgbClr val="727070"/>
                  </a:solidFill>
                  <a:latin typeface="Tlab 레트로라이프"/>
                  <a:ea typeface="Tlab 레트로라이프"/>
                  <a:cs typeface="Tlab 레트로라이프"/>
                  <a:sym typeface="Tlab 레트로라이프"/>
                </a:rPr>
                <a:t>01</a:t>
              </a:r>
            </a:p>
          </p:txBody>
        </p:sp>
      </p:grpSp>
      <p:grpSp>
        <p:nvGrpSpPr>
          <p:cNvPr id="22" name="Group 22"/>
          <p:cNvGrpSpPr/>
          <p:nvPr/>
        </p:nvGrpSpPr>
        <p:grpSpPr>
          <a:xfrm>
            <a:off x="11963400" y="4914900"/>
            <a:ext cx="818710" cy="703579"/>
            <a:chOff x="0" y="0"/>
            <a:chExt cx="812800" cy="698500"/>
          </a:xfrm>
        </p:grpSpPr>
        <p:sp>
          <p:nvSpPr>
            <p:cNvPr id="23" name="Freeform 2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9050" cap="sq">
              <a:solidFill>
                <a:srgbClr val="628566"/>
              </a:solidFill>
              <a:prstDash val="solid"/>
              <a:miter/>
            </a:ln>
          </p:spPr>
          <p:txBody>
            <a:bodyPr/>
            <a:lstStyle/>
            <a:p>
              <a:endParaRPr lang="ko-KR" altLang="en-US"/>
            </a:p>
          </p:txBody>
        </p:sp>
        <p:sp>
          <p:nvSpPr>
            <p:cNvPr id="24" name="TextBox 24"/>
            <p:cNvSpPr txBox="1"/>
            <p:nvPr/>
          </p:nvSpPr>
          <p:spPr>
            <a:xfrm>
              <a:off x="114300" y="-47625"/>
              <a:ext cx="584200" cy="746125"/>
            </a:xfrm>
            <a:prstGeom prst="rect">
              <a:avLst/>
            </a:prstGeom>
          </p:spPr>
          <p:txBody>
            <a:bodyPr lIns="50800" tIns="50800" rIns="50800" bIns="50800" rtlCol="0" anchor="ctr"/>
            <a:lstStyle/>
            <a:p>
              <a:pPr algn="ctr">
                <a:lnSpc>
                  <a:spcPts val="3640"/>
                </a:lnSpc>
                <a:spcBef>
                  <a:spcPct val="0"/>
                </a:spcBef>
              </a:pPr>
              <a:r>
                <a:rPr lang="en-US" sz="2600" dirty="0">
                  <a:solidFill>
                    <a:srgbClr val="727070"/>
                  </a:solidFill>
                  <a:latin typeface="Tlab 레트로라이프"/>
                  <a:ea typeface="Tlab 레트로라이프"/>
                  <a:cs typeface="Tlab 레트로라이프"/>
                  <a:sym typeface="Tlab 레트로라이프"/>
                </a:rPr>
                <a:t>04</a:t>
              </a:r>
            </a:p>
          </p:txBody>
        </p:sp>
      </p:grpSp>
      <p:grpSp>
        <p:nvGrpSpPr>
          <p:cNvPr id="25" name="Group 25"/>
          <p:cNvGrpSpPr/>
          <p:nvPr/>
        </p:nvGrpSpPr>
        <p:grpSpPr>
          <a:xfrm>
            <a:off x="6181596" y="5550705"/>
            <a:ext cx="818710" cy="703579"/>
            <a:chOff x="0" y="0"/>
            <a:chExt cx="812800" cy="698500"/>
          </a:xfrm>
        </p:grpSpPr>
        <p:sp>
          <p:nvSpPr>
            <p:cNvPr id="26" name="Freeform 2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9050" cap="sq">
              <a:solidFill>
                <a:srgbClr val="628566"/>
              </a:solidFill>
              <a:prstDash val="solid"/>
              <a:miter/>
            </a:ln>
          </p:spPr>
          <p:txBody>
            <a:bodyPr/>
            <a:lstStyle/>
            <a:p>
              <a:endParaRPr lang="ko-KR" altLang="en-US"/>
            </a:p>
          </p:txBody>
        </p:sp>
        <p:sp>
          <p:nvSpPr>
            <p:cNvPr id="27" name="TextBox 27"/>
            <p:cNvSpPr txBox="1"/>
            <p:nvPr/>
          </p:nvSpPr>
          <p:spPr>
            <a:xfrm>
              <a:off x="114300" y="-47625"/>
              <a:ext cx="584200" cy="746125"/>
            </a:xfrm>
            <a:prstGeom prst="rect">
              <a:avLst/>
            </a:prstGeom>
          </p:spPr>
          <p:txBody>
            <a:bodyPr lIns="50800" tIns="50800" rIns="50800" bIns="50800" rtlCol="0" anchor="ctr"/>
            <a:lstStyle/>
            <a:p>
              <a:pPr algn="ctr">
                <a:lnSpc>
                  <a:spcPts val="3640"/>
                </a:lnSpc>
                <a:spcBef>
                  <a:spcPct val="0"/>
                </a:spcBef>
              </a:pPr>
              <a:r>
                <a:rPr lang="en-US" sz="2600">
                  <a:solidFill>
                    <a:srgbClr val="727070"/>
                  </a:solidFill>
                  <a:latin typeface="Tlab 레트로라이프"/>
                  <a:ea typeface="Tlab 레트로라이프"/>
                  <a:cs typeface="Tlab 레트로라이프"/>
                  <a:sym typeface="Tlab 레트로라이프"/>
                </a:rPr>
                <a:t>02</a:t>
              </a:r>
            </a:p>
          </p:txBody>
        </p:sp>
      </p:grpSp>
      <p:grpSp>
        <p:nvGrpSpPr>
          <p:cNvPr id="28" name="Group 28"/>
          <p:cNvGrpSpPr/>
          <p:nvPr/>
        </p:nvGrpSpPr>
        <p:grpSpPr>
          <a:xfrm>
            <a:off x="11963400" y="6051717"/>
            <a:ext cx="818710" cy="703579"/>
            <a:chOff x="0" y="0"/>
            <a:chExt cx="812800" cy="698500"/>
          </a:xfrm>
        </p:grpSpPr>
        <p:sp>
          <p:nvSpPr>
            <p:cNvPr id="29" name="Freeform 2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9050" cap="sq">
              <a:solidFill>
                <a:srgbClr val="628566"/>
              </a:solidFill>
              <a:prstDash val="solid"/>
              <a:miter/>
            </a:ln>
          </p:spPr>
          <p:txBody>
            <a:bodyPr/>
            <a:lstStyle/>
            <a:p>
              <a:endParaRPr lang="ko-KR" altLang="en-US"/>
            </a:p>
          </p:txBody>
        </p:sp>
        <p:sp>
          <p:nvSpPr>
            <p:cNvPr id="30" name="TextBox 30"/>
            <p:cNvSpPr txBox="1"/>
            <p:nvPr/>
          </p:nvSpPr>
          <p:spPr>
            <a:xfrm>
              <a:off x="114300" y="-47625"/>
              <a:ext cx="584200" cy="746125"/>
            </a:xfrm>
            <a:prstGeom prst="rect">
              <a:avLst/>
            </a:prstGeom>
          </p:spPr>
          <p:txBody>
            <a:bodyPr lIns="50800" tIns="50800" rIns="50800" bIns="50800" rtlCol="0" anchor="ctr"/>
            <a:lstStyle/>
            <a:p>
              <a:pPr algn="ctr">
                <a:lnSpc>
                  <a:spcPts val="3640"/>
                </a:lnSpc>
                <a:spcBef>
                  <a:spcPct val="0"/>
                </a:spcBef>
              </a:pPr>
              <a:r>
                <a:rPr lang="en-US" sz="2600" dirty="0">
                  <a:solidFill>
                    <a:srgbClr val="727070"/>
                  </a:solidFill>
                  <a:latin typeface="Tlab 레트로라이프"/>
                  <a:ea typeface="Tlab 레트로라이프"/>
                  <a:cs typeface="Tlab 레트로라이프"/>
                  <a:sym typeface="Tlab 레트로라이프"/>
                </a:rPr>
                <a:t>05</a:t>
              </a:r>
            </a:p>
          </p:txBody>
        </p:sp>
      </p:grpSp>
      <p:grpSp>
        <p:nvGrpSpPr>
          <p:cNvPr id="31" name="Group 31"/>
          <p:cNvGrpSpPr/>
          <p:nvPr/>
        </p:nvGrpSpPr>
        <p:grpSpPr>
          <a:xfrm>
            <a:off x="6181596" y="6683740"/>
            <a:ext cx="818710" cy="703579"/>
            <a:chOff x="0" y="0"/>
            <a:chExt cx="812800" cy="698500"/>
          </a:xfrm>
        </p:grpSpPr>
        <p:sp>
          <p:nvSpPr>
            <p:cNvPr id="32" name="Freeform 3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9050" cap="sq">
              <a:solidFill>
                <a:srgbClr val="628566"/>
              </a:solidFill>
              <a:prstDash val="solid"/>
              <a:miter/>
            </a:ln>
          </p:spPr>
          <p:txBody>
            <a:bodyPr/>
            <a:lstStyle/>
            <a:p>
              <a:endParaRPr lang="ko-KR" altLang="en-US"/>
            </a:p>
          </p:txBody>
        </p:sp>
        <p:sp>
          <p:nvSpPr>
            <p:cNvPr id="33" name="TextBox 33"/>
            <p:cNvSpPr txBox="1"/>
            <p:nvPr/>
          </p:nvSpPr>
          <p:spPr>
            <a:xfrm>
              <a:off x="114300" y="-47625"/>
              <a:ext cx="584200" cy="746125"/>
            </a:xfrm>
            <a:prstGeom prst="rect">
              <a:avLst/>
            </a:prstGeom>
          </p:spPr>
          <p:txBody>
            <a:bodyPr lIns="50800" tIns="50800" rIns="50800" bIns="50800" rtlCol="0" anchor="ctr"/>
            <a:lstStyle/>
            <a:p>
              <a:pPr algn="ctr">
                <a:lnSpc>
                  <a:spcPts val="3640"/>
                </a:lnSpc>
                <a:spcBef>
                  <a:spcPct val="0"/>
                </a:spcBef>
              </a:pPr>
              <a:r>
                <a:rPr lang="en-US" sz="2600">
                  <a:solidFill>
                    <a:srgbClr val="727070"/>
                  </a:solidFill>
                  <a:latin typeface="Tlab 레트로라이프"/>
                  <a:ea typeface="Tlab 레트로라이프"/>
                  <a:cs typeface="Tlab 레트로라이프"/>
                  <a:sym typeface="Tlab 레트로라이프"/>
                </a:rPr>
                <a:t>03</a:t>
              </a:r>
            </a:p>
          </p:txBody>
        </p:sp>
      </p:grpSp>
      <p:grpSp>
        <p:nvGrpSpPr>
          <p:cNvPr id="34" name="Group 34"/>
          <p:cNvGrpSpPr/>
          <p:nvPr/>
        </p:nvGrpSpPr>
        <p:grpSpPr>
          <a:xfrm>
            <a:off x="11963400" y="7184752"/>
            <a:ext cx="818710" cy="703579"/>
            <a:chOff x="0" y="0"/>
            <a:chExt cx="812800" cy="698500"/>
          </a:xfrm>
        </p:grpSpPr>
        <p:sp>
          <p:nvSpPr>
            <p:cNvPr id="35" name="Freeform 35"/>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9050" cap="sq">
              <a:solidFill>
                <a:srgbClr val="628566"/>
              </a:solidFill>
              <a:prstDash val="solid"/>
              <a:miter/>
            </a:ln>
          </p:spPr>
          <p:txBody>
            <a:bodyPr/>
            <a:lstStyle/>
            <a:p>
              <a:endParaRPr lang="ko-KR" altLang="en-US"/>
            </a:p>
          </p:txBody>
        </p:sp>
        <p:sp>
          <p:nvSpPr>
            <p:cNvPr id="36" name="TextBox 36"/>
            <p:cNvSpPr txBox="1"/>
            <p:nvPr/>
          </p:nvSpPr>
          <p:spPr>
            <a:xfrm>
              <a:off x="114300" y="-47625"/>
              <a:ext cx="584200" cy="746125"/>
            </a:xfrm>
            <a:prstGeom prst="rect">
              <a:avLst/>
            </a:prstGeom>
          </p:spPr>
          <p:txBody>
            <a:bodyPr lIns="50800" tIns="50800" rIns="50800" bIns="50800" rtlCol="0" anchor="ctr"/>
            <a:lstStyle/>
            <a:p>
              <a:pPr algn="ctr">
                <a:lnSpc>
                  <a:spcPts val="3640"/>
                </a:lnSpc>
                <a:spcBef>
                  <a:spcPct val="0"/>
                </a:spcBef>
              </a:pPr>
              <a:r>
                <a:rPr lang="en-US" sz="2600" dirty="0">
                  <a:solidFill>
                    <a:srgbClr val="727070"/>
                  </a:solidFill>
                  <a:latin typeface="Tlab 레트로라이프"/>
                  <a:ea typeface="Tlab 레트로라이프"/>
                  <a:cs typeface="Tlab 레트로라이프"/>
                  <a:sym typeface="Tlab 레트로라이프"/>
                </a:rPr>
                <a:t>06</a:t>
              </a:r>
            </a:p>
          </p:txBody>
        </p:sp>
      </p:grpSp>
      <p:sp>
        <p:nvSpPr>
          <p:cNvPr id="43" name="TextBox 43"/>
          <p:cNvSpPr txBox="1"/>
          <p:nvPr/>
        </p:nvSpPr>
        <p:spPr>
          <a:xfrm>
            <a:off x="2017519" y="1749808"/>
            <a:ext cx="5097918" cy="1435265"/>
          </a:xfrm>
          <a:prstGeom prst="rect">
            <a:avLst/>
          </a:prstGeom>
        </p:spPr>
        <p:txBody>
          <a:bodyPr wrap="square" lIns="0" tIns="0" rIns="0" bIns="0" rtlCol="0" anchor="t">
            <a:spAutoFit/>
          </a:bodyPr>
          <a:lstStyle/>
          <a:p>
            <a:pPr algn="ctr">
              <a:lnSpc>
                <a:spcPts val="11629"/>
              </a:lnSpc>
            </a:pPr>
            <a:r>
              <a:rPr lang="en-US" sz="8306" dirty="0">
                <a:solidFill>
                  <a:srgbClr val="485849"/>
                </a:solidFill>
                <a:latin typeface="Tlab 레트로라이프"/>
                <a:ea typeface="Tlab 레트로라이프"/>
                <a:cs typeface="Tlab 레트로라이프"/>
                <a:sym typeface="Tlab 레트로라이프"/>
              </a:rPr>
              <a:t>Contents</a:t>
            </a:r>
          </a:p>
        </p:txBody>
      </p:sp>
      <p:sp>
        <p:nvSpPr>
          <p:cNvPr id="44" name="TextBox 44"/>
          <p:cNvSpPr txBox="1"/>
          <p:nvPr/>
        </p:nvSpPr>
        <p:spPr>
          <a:xfrm>
            <a:off x="7221962" y="4509122"/>
            <a:ext cx="3870726" cy="455962"/>
          </a:xfrm>
          <a:prstGeom prst="rect">
            <a:avLst/>
          </a:prstGeom>
        </p:spPr>
        <p:txBody>
          <a:bodyPr lIns="0" tIns="0" rIns="0" bIns="0" rtlCol="0" anchor="t">
            <a:spAutoFit/>
          </a:bodyPr>
          <a:lstStyle/>
          <a:p>
            <a:pPr algn="l">
              <a:lnSpc>
                <a:spcPts val="3743"/>
              </a:lnSpc>
            </a:pPr>
            <a:r>
              <a:rPr lang="en-US" sz="2673" dirty="0">
                <a:solidFill>
                  <a:srgbClr val="658C6A"/>
                </a:solidFill>
                <a:latin typeface="Tlab 레트로라이프"/>
                <a:ea typeface="Tlab 레트로라이프"/>
                <a:cs typeface="Tlab 레트로라이프"/>
                <a:sym typeface="Tlab 레트로라이프"/>
              </a:rPr>
              <a:t>Introduction</a:t>
            </a:r>
          </a:p>
        </p:txBody>
      </p:sp>
      <p:sp>
        <p:nvSpPr>
          <p:cNvPr id="45" name="TextBox 45"/>
          <p:cNvSpPr txBox="1"/>
          <p:nvPr/>
        </p:nvSpPr>
        <p:spPr>
          <a:xfrm>
            <a:off x="13001185" y="5010134"/>
            <a:ext cx="3870726" cy="455962"/>
          </a:xfrm>
          <a:prstGeom prst="rect">
            <a:avLst/>
          </a:prstGeom>
        </p:spPr>
        <p:txBody>
          <a:bodyPr lIns="0" tIns="0" rIns="0" bIns="0" rtlCol="0" anchor="t">
            <a:spAutoFit/>
          </a:bodyPr>
          <a:lstStyle/>
          <a:p>
            <a:pPr algn="l">
              <a:lnSpc>
                <a:spcPts val="3743"/>
              </a:lnSpc>
            </a:pPr>
            <a:r>
              <a:rPr lang="en-US" sz="2673" dirty="0">
                <a:solidFill>
                  <a:srgbClr val="658C6A"/>
                </a:solidFill>
                <a:latin typeface="Tlab 레트로라이프"/>
                <a:ea typeface="Tlab 레트로라이프"/>
                <a:cs typeface="Tlab 레트로라이프"/>
                <a:sym typeface="Tlab 레트로라이프"/>
              </a:rPr>
              <a:t>Methodology</a:t>
            </a:r>
          </a:p>
        </p:txBody>
      </p:sp>
      <p:sp>
        <p:nvSpPr>
          <p:cNvPr id="46" name="TextBox 46"/>
          <p:cNvSpPr txBox="1"/>
          <p:nvPr/>
        </p:nvSpPr>
        <p:spPr>
          <a:xfrm>
            <a:off x="7221962" y="5645938"/>
            <a:ext cx="3870726" cy="455962"/>
          </a:xfrm>
          <a:prstGeom prst="rect">
            <a:avLst/>
          </a:prstGeom>
        </p:spPr>
        <p:txBody>
          <a:bodyPr lIns="0" tIns="0" rIns="0" bIns="0" rtlCol="0" anchor="t">
            <a:spAutoFit/>
          </a:bodyPr>
          <a:lstStyle/>
          <a:p>
            <a:pPr algn="l">
              <a:lnSpc>
                <a:spcPts val="3743"/>
              </a:lnSpc>
            </a:pPr>
            <a:r>
              <a:rPr lang="en-US" sz="2673" dirty="0">
                <a:solidFill>
                  <a:srgbClr val="658C6A"/>
                </a:solidFill>
                <a:latin typeface="Tlab 레트로라이프"/>
                <a:ea typeface="Tlab 레트로라이프"/>
                <a:cs typeface="Tlab 레트로라이프"/>
                <a:sym typeface="Tlab 레트로라이프"/>
              </a:rPr>
              <a:t>Research Objective</a:t>
            </a:r>
          </a:p>
        </p:txBody>
      </p:sp>
      <p:sp>
        <p:nvSpPr>
          <p:cNvPr id="47" name="TextBox 47"/>
          <p:cNvSpPr txBox="1"/>
          <p:nvPr/>
        </p:nvSpPr>
        <p:spPr>
          <a:xfrm>
            <a:off x="7221962" y="6778175"/>
            <a:ext cx="3870726" cy="455962"/>
          </a:xfrm>
          <a:prstGeom prst="rect">
            <a:avLst/>
          </a:prstGeom>
        </p:spPr>
        <p:txBody>
          <a:bodyPr lIns="0" tIns="0" rIns="0" bIns="0" rtlCol="0" anchor="t">
            <a:spAutoFit/>
          </a:bodyPr>
          <a:lstStyle/>
          <a:p>
            <a:pPr algn="l">
              <a:lnSpc>
                <a:spcPts val="3743"/>
              </a:lnSpc>
            </a:pPr>
            <a:r>
              <a:rPr lang="en-US" sz="2673" dirty="0">
                <a:solidFill>
                  <a:srgbClr val="658C6A"/>
                </a:solidFill>
                <a:latin typeface="Tlab 레트로라이프"/>
                <a:ea typeface="Tlab 레트로라이프"/>
                <a:cs typeface="Tlab 레트로라이프"/>
                <a:sym typeface="Tlab 레트로라이프"/>
              </a:rPr>
              <a:t>Dataset</a:t>
            </a:r>
          </a:p>
        </p:txBody>
      </p:sp>
      <p:sp>
        <p:nvSpPr>
          <p:cNvPr id="50" name="TextBox 50"/>
          <p:cNvSpPr txBox="1"/>
          <p:nvPr/>
        </p:nvSpPr>
        <p:spPr>
          <a:xfrm>
            <a:off x="13001185" y="6146950"/>
            <a:ext cx="3799314" cy="455962"/>
          </a:xfrm>
          <a:prstGeom prst="rect">
            <a:avLst/>
          </a:prstGeom>
        </p:spPr>
        <p:txBody>
          <a:bodyPr lIns="0" tIns="0" rIns="0" bIns="0" rtlCol="0" anchor="t">
            <a:spAutoFit/>
          </a:bodyPr>
          <a:lstStyle/>
          <a:p>
            <a:pPr algn="l">
              <a:lnSpc>
                <a:spcPts val="3743"/>
              </a:lnSpc>
            </a:pPr>
            <a:r>
              <a:rPr lang="en-US" sz="2673" dirty="0">
                <a:solidFill>
                  <a:srgbClr val="658C6A"/>
                </a:solidFill>
                <a:latin typeface="Tlab 레트로라이프"/>
                <a:ea typeface="Tlab 레트로라이프"/>
                <a:cs typeface="Tlab 레트로라이프"/>
                <a:sym typeface="Tlab 레트로라이프"/>
              </a:rPr>
              <a:t>Findings &amp; Analysis</a:t>
            </a:r>
          </a:p>
        </p:txBody>
      </p:sp>
      <p:sp>
        <p:nvSpPr>
          <p:cNvPr id="51" name="TextBox 51"/>
          <p:cNvSpPr txBox="1"/>
          <p:nvPr/>
        </p:nvSpPr>
        <p:spPr>
          <a:xfrm>
            <a:off x="13001185" y="7279187"/>
            <a:ext cx="3799314" cy="455962"/>
          </a:xfrm>
          <a:prstGeom prst="rect">
            <a:avLst/>
          </a:prstGeom>
        </p:spPr>
        <p:txBody>
          <a:bodyPr lIns="0" tIns="0" rIns="0" bIns="0" rtlCol="0" anchor="t">
            <a:spAutoFit/>
          </a:bodyPr>
          <a:lstStyle/>
          <a:p>
            <a:pPr algn="l">
              <a:lnSpc>
                <a:spcPts val="3743"/>
              </a:lnSpc>
            </a:pPr>
            <a:r>
              <a:rPr lang="en-US" sz="2673" dirty="0">
                <a:solidFill>
                  <a:srgbClr val="658C6A"/>
                </a:solidFill>
                <a:latin typeface="Tlab 레트로라이프"/>
                <a:ea typeface="Tlab 레트로라이프"/>
                <a:cs typeface="Tlab 레트로라이프"/>
                <a:sym typeface="Tlab 레트로라이프"/>
              </a:rPr>
              <a:t>Demo Images</a:t>
            </a:r>
          </a:p>
        </p:txBody>
      </p:sp>
    </p:spTree>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5A3AC-810B-F829-0A19-59F5AA0078F8}"/>
            </a:ext>
          </a:extLst>
        </p:cNvPr>
        <p:cNvGrpSpPr/>
        <p:nvPr/>
      </p:nvGrpSpPr>
      <p:grpSpPr>
        <a:xfrm>
          <a:off x="0" y="0"/>
          <a:ext cx="0" cy="0"/>
          <a:chOff x="0" y="0"/>
          <a:chExt cx="0" cy="0"/>
        </a:xfrm>
      </p:grpSpPr>
      <p:sp>
        <p:nvSpPr>
          <p:cNvPr id="9" name="TextBox 48">
            <a:extLst>
              <a:ext uri="{FF2B5EF4-FFF2-40B4-BE49-F238E27FC236}">
                <a16:creationId xmlns:a16="http://schemas.microsoft.com/office/drawing/2014/main" id="{9A2EC440-1328-1458-D320-9DCA4E673080}"/>
              </a:ext>
            </a:extLst>
          </p:cNvPr>
          <p:cNvSpPr txBox="1"/>
          <p:nvPr/>
        </p:nvSpPr>
        <p:spPr>
          <a:xfrm>
            <a:off x="7924800" y="6349992"/>
            <a:ext cx="10668000" cy="800604"/>
          </a:xfrm>
          <a:prstGeom prst="rect">
            <a:avLst/>
          </a:prstGeom>
        </p:spPr>
        <p:txBody>
          <a:bodyPr wrap="square" lIns="0" tIns="0" rIns="0" bIns="0" rtlCol="0" anchor="t">
            <a:spAutoFit/>
          </a:bodyPr>
          <a:lstStyle/>
          <a:p>
            <a:pPr algn="l">
              <a:lnSpc>
                <a:spcPts val="3079"/>
              </a:lnSpc>
            </a:pPr>
            <a:r>
              <a:rPr lang="en-US" sz="3000" dirty="0">
                <a:solidFill>
                  <a:srgbClr val="485849"/>
                </a:solidFill>
                <a:highlight>
                  <a:srgbClr val="C7D1AB"/>
                </a:highlight>
                <a:latin typeface="TDTD순고딕"/>
                <a:ea typeface="TDTD순고딕"/>
                <a:cs typeface="TDTD순고딕"/>
                <a:sym typeface="TDTD순고딕"/>
              </a:rPr>
              <a:t>Data split into training (80%) and testing (20%) sets</a:t>
            </a:r>
          </a:p>
          <a:p>
            <a:pPr algn="l">
              <a:lnSpc>
                <a:spcPts val="3079"/>
              </a:lnSpc>
            </a:pPr>
            <a:r>
              <a:rPr lang="en-US" sz="3000" dirty="0">
                <a:solidFill>
                  <a:srgbClr val="485849"/>
                </a:solidFill>
                <a:highlight>
                  <a:srgbClr val="C7D1AB"/>
                </a:highlight>
                <a:latin typeface="TDTD순고딕"/>
                <a:ea typeface="TDTD순고딕"/>
                <a:cs typeface="TDTD순고딕"/>
                <a:sym typeface="TDTD순고딕"/>
              </a:rPr>
              <a:t>Used </a:t>
            </a:r>
            <a:r>
              <a:rPr lang="en-US" sz="3000" dirty="0" err="1">
                <a:solidFill>
                  <a:srgbClr val="485849"/>
                </a:solidFill>
                <a:highlight>
                  <a:srgbClr val="C7D1AB"/>
                </a:highlight>
                <a:latin typeface="TDTD순고딕"/>
                <a:ea typeface="TDTD순고딕"/>
                <a:cs typeface="TDTD순고딕"/>
                <a:sym typeface="TDTD순고딕"/>
              </a:rPr>
              <a:t>train_test_split</a:t>
            </a:r>
            <a:r>
              <a:rPr lang="en-US" sz="3000" dirty="0">
                <a:solidFill>
                  <a:srgbClr val="485849"/>
                </a:solidFill>
                <a:highlight>
                  <a:srgbClr val="C7D1AB"/>
                </a:highlight>
                <a:latin typeface="TDTD순고딕"/>
                <a:ea typeface="TDTD순고딕"/>
                <a:cs typeface="TDTD순고딕"/>
                <a:sym typeface="TDTD순고딕"/>
              </a:rPr>
              <a:t>() from scikit-learn</a:t>
            </a:r>
          </a:p>
        </p:txBody>
      </p:sp>
      <p:grpSp>
        <p:nvGrpSpPr>
          <p:cNvPr id="14" name="그룹 13">
            <a:extLst>
              <a:ext uri="{FF2B5EF4-FFF2-40B4-BE49-F238E27FC236}">
                <a16:creationId xmlns:a16="http://schemas.microsoft.com/office/drawing/2014/main" id="{515338C9-907B-2EDD-CC0C-A1B966839D84}"/>
              </a:ext>
            </a:extLst>
          </p:cNvPr>
          <p:cNvGrpSpPr>
            <a:grpSpLocks noChangeAspect="1"/>
          </p:cNvGrpSpPr>
          <p:nvPr/>
        </p:nvGrpSpPr>
        <p:grpSpPr>
          <a:xfrm>
            <a:off x="2233236" y="6162514"/>
            <a:ext cx="4944734" cy="1274400"/>
            <a:chOff x="2233236" y="6456373"/>
            <a:chExt cx="3775780" cy="973127"/>
          </a:xfrm>
        </p:grpSpPr>
        <p:grpSp>
          <p:nvGrpSpPr>
            <p:cNvPr id="16" name="Group 29">
              <a:extLst>
                <a:ext uri="{FF2B5EF4-FFF2-40B4-BE49-F238E27FC236}">
                  <a16:creationId xmlns:a16="http://schemas.microsoft.com/office/drawing/2014/main" id="{C1B899B6-505F-3E5E-7358-32E767F509C2}"/>
                </a:ext>
              </a:extLst>
            </p:cNvPr>
            <p:cNvGrpSpPr/>
            <p:nvPr/>
          </p:nvGrpSpPr>
          <p:grpSpPr>
            <a:xfrm>
              <a:off x="2233236" y="6561726"/>
              <a:ext cx="3689468" cy="867774"/>
              <a:chOff x="0" y="0"/>
              <a:chExt cx="971712" cy="228549"/>
            </a:xfrm>
          </p:grpSpPr>
          <p:sp>
            <p:nvSpPr>
              <p:cNvPr id="28" name="Freeform 30">
                <a:extLst>
                  <a:ext uri="{FF2B5EF4-FFF2-40B4-BE49-F238E27FC236}">
                    <a16:creationId xmlns:a16="http://schemas.microsoft.com/office/drawing/2014/main" id="{D69BAD80-2B9E-5D1F-CFD7-FF8D63F255F4}"/>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sz="2400"/>
              </a:p>
            </p:txBody>
          </p:sp>
          <p:sp>
            <p:nvSpPr>
              <p:cNvPr id="30" name="TextBox 31">
                <a:extLst>
                  <a:ext uri="{FF2B5EF4-FFF2-40B4-BE49-F238E27FC236}">
                    <a16:creationId xmlns:a16="http://schemas.microsoft.com/office/drawing/2014/main" id="{80F527C3-13A5-F787-55C5-19F46CC9F635}"/>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sz="2400"/>
              </a:p>
            </p:txBody>
          </p:sp>
        </p:grpSp>
        <p:sp>
          <p:nvSpPr>
            <p:cNvPr id="25" name="Freeform 33">
              <a:extLst>
                <a:ext uri="{FF2B5EF4-FFF2-40B4-BE49-F238E27FC236}">
                  <a16:creationId xmlns:a16="http://schemas.microsoft.com/office/drawing/2014/main" id="{B96A02FE-F71D-0AAA-26CD-B9FFE31B5D7C}"/>
                </a:ext>
              </a:extLst>
            </p:cNvPr>
            <p:cNvSpPr/>
            <p:nvPr/>
          </p:nvSpPr>
          <p:spPr>
            <a:xfrm>
              <a:off x="2319548" y="6456373"/>
              <a:ext cx="3689468" cy="867774"/>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658C6A"/>
            </a:solidFill>
            <a:ln w="19050" cap="sq">
              <a:solidFill>
                <a:srgbClr val="485849"/>
              </a:solidFill>
              <a:prstDash val="solid"/>
              <a:miter/>
            </a:ln>
          </p:spPr>
          <p:txBody>
            <a:bodyPr anchor="ctr" anchorCtr="0"/>
            <a:lstStyle/>
            <a:p>
              <a:pPr algn="ctr"/>
              <a:r>
                <a:rPr lang="en-US" altLang="ko-KR" sz="3600" dirty="0">
                  <a:solidFill>
                    <a:schemeClr val="bg1"/>
                  </a:solidFill>
                  <a:latin typeface="Tlab 레트로라이프" panose="020B0600000101010101" charset="-127"/>
                  <a:ea typeface="Tlab 레트로라이프" panose="020B0600000101010101" charset="-127"/>
                </a:rPr>
                <a:t>Train-Test Split</a:t>
              </a:r>
              <a:endParaRPr lang="ko-KR" altLang="en-US" sz="3600" dirty="0">
                <a:solidFill>
                  <a:schemeClr val="bg1"/>
                </a:solidFill>
                <a:latin typeface="Tlab 레트로라이프" panose="020B0600000101010101" charset="-127"/>
                <a:ea typeface="Tlab 레트로라이프" panose="020B0600000101010101" charset="-127"/>
              </a:endParaRPr>
            </a:p>
          </p:txBody>
        </p:sp>
      </p:grpSp>
      <p:sp>
        <p:nvSpPr>
          <p:cNvPr id="10" name="TextBox 20">
            <a:extLst>
              <a:ext uri="{FF2B5EF4-FFF2-40B4-BE49-F238E27FC236}">
                <a16:creationId xmlns:a16="http://schemas.microsoft.com/office/drawing/2014/main" id="{D8C00E0E-CA75-BE14-011A-7C6BA6F1B4CF}"/>
              </a:ext>
            </a:extLst>
          </p:cNvPr>
          <p:cNvSpPr txBox="1"/>
          <p:nvPr/>
        </p:nvSpPr>
        <p:spPr>
          <a:xfrm>
            <a:off x="1822668" y="989012"/>
            <a:ext cx="3054131" cy="1792798"/>
          </a:xfrm>
          <a:prstGeom prst="rect">
            <a:avLst/>
          </a:prstGeom>
        </p:spPr>
        <p:txBody>
          <a:bodyPr wrap="square" lIns="0" tIns="0" rIns="0" bIns="0" rtlCol="0" anchor="t">
            <a:spAutoFit/>
          </a:bodyPr>
          <a:lstStyle/>
          <a:p>
            <a:pPr algn="l">
              <a:lnSpc>
                <a:spcPts val="14491"/>
              </a:lnSpc>
            </a:pPr>
            <a:r>
              <a:rPr lang="en-US" sz="10350" b="1" dirty="0">
                <a:solidFill>
                  <a:srgbClr val="8CB791">
                    <a:alpha val="73725"/>
                  </a:srgbClr>
                </a:solidFill>
                <a:latin typeface="Tlab 레트로라이프 Bold"/>
                <a:ea typeface="Tlab 레트로라이프 Bold"/>
                <a:cs typeface="Tlab 레트로라이프 Bold"/>
                <a:sym typeface="Tlab 레트로라이프 Bold"/>
              </a:rPr>
              <a:t>04</a:t>
            </a:r>
            <a:r>
              <a:rPr lang="en-US" sz="5000" b="1" dirty="0">
                <a:solidFill>
                  <a:srgbClr val="8CB791">
                    <a:alpha val="73725"/>
                  </a:srgbClr>
                </a:solidFill>
                <a:latin typeface="Tlab 레트로라이프 Bold"/>
                <a:ea typeface="Tlab 레트로라이프 Bold"/>
                <a:cs typeface="Tlab 레트로라이프 Bold"/>
                <a:sym typeface="Tlab 레트로라이프 Bold"/>
              </a:rPr>
              <a:t>-2</a:t>
            </a:r>
          </a:p>
        </p:txBody>
      </p:sp>
      <p:sp>
        <p:nvSpPr>
          <p:cNvPr id="11" name="TextBox 47">
            <a:extLst>
              <a:ext uri="{FF2B5EF4-FFF2-40B4-BE49-F238E27FC236}">
                <a16:creationId xmlns:a16="http://schemas.microsoft.com/office/drawing/2014/main" id="{B94910D9-7687-A5D8-8E57-7FF1F15220F3}"/>
              </a:ext>
            </a:extLst>
          </p:cNvPr>
          <p:cNvSpPr txBox="1"/>
          <p:nvPr/>
        </p:nvSpPr>
        <p:spPr>
          <a:xfrm>
            <a:off x="6781800" y="4333485"/>
            <a:ext cx="7792700" cy="1180708"/>
          </a:xfrm>
          <a:prstGeom prst="rect">
            <a:avLst/>
          </a:prstGeom>
        </p:spPr>
        <p:txBody>
          <a:bodyPr wrap="square" lIns="0" tIns="0" rIns="0" bIns="0" rtlCol="0" anchor="t">
            <a:spAutoFit/>
          </a:bodyPr>
          <a:lstStyle/>
          <a:p>
            <a:pPr>
              <a:lnSpc>
                <a:spcPts val="3079"/>
              </a:lnSpc>
            </a:pPr>
            <a:r>
              <a:rPr lang="en-US" altLang="ko-KR" sz="2500" dirty="0">
                <a:solidFill>
                  <a:srgbClr val="AACAAE"/>
                </a:solidFill>
                <a:latin typeface="TDTD순고딕"/>
                <a:ea typeface="TDTD순고딕"/>
                <a:cs typeface="TDTD순고딕"/>
                <a:sym typeface="TDTD순고딕"/>
              </a:rPr>
              <a:t>Target variable: Stress Level</a:t>
            </a:r>
          </a:p>
          <a:p>
            <a:pPr>
              <a:lnSpc>
                <a:spcPts val="3079"/>
              </a:lnSpc>
            </a:pPr>
            <a:r>
              <a:rPr lang="en-US" altLang="ko-KR" sz="2500" dirty="0">
                <a:solidFill>
                  <a:srgbClr val="AACAAE"/>
                </a:solidFill>
                <a:latin typeface="TDTD순고딕"/>
                <a:ea typeface="TDTD순고딕"/>
                <a:cs typeface="TDTD순고딕"/>
                <a:sym typeface="TDTD순고딕"/>
              </a:rPr>
              <a:t> - High if score </a:t>
            </a:r>
            <a:r>
              <a:rPr lang="ko-KR" altLang="en-US" sz="2500" dirty="0">
                <a:solidFill>
                  <a:srgbClr val="AACAAE"/>
                </a:solidFill>
                <a:latin typeface="TDTD순고딕"/>
                <a:ea typeface="TDTD순고딕"/>
                <a:cs typeface="TDTD순고딕"/>
                <a:sym typeface="TDTD순고딕"/>
              </a:rPr>
              <a:t>≥ </a:t>
            </a:r>
            <a:r>
              <a:rPr lang="en-US" altLang="ko-KR" sz="2500" dirty="0">
                <a:solidFill>
                  <a:srgbClr val="AACAAE"/>
                </a:solidFill>
                <a:latin typeface="TDTD순고딕"/>
                <a:ea typeface="TDTD순고딕"/>
                <a:cs typeface="TDTD순고딕"/>
                <a:sym typeface="TDTD순고딕"/>
              </a:rPr>
              <a:t>12 </a:t>
            </a:r>
            <a:r>
              <a:rPr lang="ko-KR" altLang="en-US" sz="2500" dirty="0">
                <a:solidFill>
                  <a:srgbClr val="AACAAE"/>
                </a:solidFill>
                <a:latin typeface="TDTD순고딕"/>
                <a:ea typeface="TDTD순고딕"/>
                <a:cs typeface="TDTD순고딕"/>
                <a:sym typeface="TDTD순고딕"/>
              </a:rPr>
              <a:t>→ </a:t>
            </a:r>
            <a:r>
              <a:rPr lang="en-US" altLang="ko-KR" sz="2500" dirty="0">
                <a:solidFill>
                  <a:srgbClr val="AACAAE"/>
                </a:solidFill>
                <a:latin typeface="TDTD순고딕"/>
                <a:ea typeface="TDTD순고딕"/>
                <a:cs typeface="TDTD순고딕"/>
                <a:sym typeface="TDTD순고딕"/>
              </a:rPr>
              <a:t>Counseling recommended</a:t>
            </a:r>
          </a:p>
          <a:p>
            <a:pPr>
              <a:lnSpc>
                <a:spcPts val="3079"/>
              </a:lnSpc>
            </a:pPr>
            <a:r>
              <a:rPr lang="en-US" altLang="ko-KR" sz="2500" dirty="0">
                <a:solidFill>
                  <a:srgbClr val="AACAAE"/>
                </a:solidFill>
                <a:latin typeface="TDTD순고딕"/>
                <a:ea typeface="TDTD순고딕"/>
                <a:cs typeface="TDTD순고딕"/>
                <a:sym typeface="TDTD순고딕"/>
              </a:rPr>
              <a:t> - Low if score &lt; 12 </a:t>
            </a:r>
            <a:r>
              <a:rPr lang="ko-KR" altLang="en-US" sz="2500" dirty="0">
                <a:solidFill>
                  <a:srgbClr val="AACAAE"/>
                </a:solidFill>
                <a:latin typeface="TDTD순고딕"/>
                <a:ea typeface="TDTD순고딕"/>
                <a:cs typeface="TDTD순고딕"/>
                <a:sym typeface="TDTD순고딕"/>
              </a:rPr>
              <a:t>→ </a:t>
            </a:r>
            <a:r>
              <a:rPr lang="en-US" altLang="ko-KR" sz="2500" dirty="0">
                <a:solidFill>
                  <a:srgbClr val="AACAAE"/>
                </a:solidFill>
                <a:latin typeface="TDTD순고딕"/>
                <a:ea typeface="TDTD순고딕"/>
                <a:cs typeface="TDTD순고딕"/>
                <a:sym typeface="TDTD순고딕"/>
              </a:rPr>
              <a:t>Stable</a:t>
            </a:r>
          </a:p>
        </p:txBody>
      </p:sp>
      <p:grpSp>
        <p:nvGrpSpPr>
          <p:cNvPr id="12" name="그룹 11">
            <a:extLst>
              <a:ext uri="{FF2B5EF4-FFF2-40B4-BE49-F238E27FC236}">
                <a16:creationId xmlns:a16="http://schemas.microsoft.com/office/drawing/2014/main" id="{A6BABED7-E38F-986E-FBF2-C8999BE77BE5}"/>
              </a:ext>
            </a:extLst>
          </p:cNvPr>
          <p:cNvGrpSpPr/>
          <p:nvPr/>
        </p:nvGrpSpPr>
        <p:grpSpPr>
          <a:xfrm>
            <a:off x="2209800" y="4475013"/>
            <a:ext cx="3775779" cy="973127"/>
            <a:chOff x="2209800" y="4768871"/>
            <a:chExt cx="3775779" cy="973127"/>
          </a:xfrm>
        </p:grpSpPr>
        <p:grpSp>
          <p:nvGrpSpPr>
            <p:cNvPr id="13" name="Group 35">
              <a:extLst>
                <a:ext uri="{FF2B5EF4-FFF2-40B4-BE49-F238E27FC236}">
                  <a16:creationId xmlns:a16="http://schemas.microsoft.com/office/drawing/2014/main" id="{BE4268F0-7BCF-0041-598D-225A4107118C}"/>
                </a:ext>
              </a:extLst>
            </p:cNvPr>
            <p:cNvGrpSpPr/>
            <p:nvPr/>
          </p:nvGrpSpPr>
          <p:grpSpPr>
            <a:xfrm>
              <a:off x="2209800" y="4874224"/>
              <a:ext cx="3689468" cy="867774"/>
              <a:chOff x="0" y="0"/>
              <a:chExt cx="971712" cy="228549"/>
            </a:xfrm>
          </p:grpSpPr>
          <p:sp>
            <p:nvSpPr>
              <p:cNvPr id="17" name="Freeform 36">
                <a:extLst>
                  <a:ext uri="{FF2B5EF4-FFF2-40B4-BE49-F238E27FC236}">
                    <a16:creationId xmlns:a16="http://schemas.microsoft.com/office/drawing/2014/main" id="{069788DD-C716-E376-6AFC-5DB6B6D5F8F2}"/>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18" name="TextBox 37">
                <a:extLst>
                  <a:ext uri="{FF2B5EF4-FFF2-40B4-BE49-F238E27FC236}">
                    <a16:creationId xmlns:a16="http://schemas.microsoft.com/office/drawing/2014/main" id="{324AEC74-946F-C955-2E4B-68C2EE2B8A41}"/>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sp>
          <p:nvSpPr>
            <p:cNvPr id="15" name="Freeform 39">
              <a:extLst>
                <a:ext uri="{FF2B5EF4-FFF2-40B4-BE49-F238E27FC236}">
                  <a16:creationId xmlns:a16="http://schemas.microsoft.com/office/drawing/2014/main" id="{537EC589-1AD4-B5D5-56D8-DC1D323EC967}"/>
                </a:ext>
              </a:extLst>
            </p:cNvPr>
            <p:cNvSpPr/>
            <p:nvPr/>
          </p:nvSpPr>
          <p:spPr>
            <a:xfrm>
              <a:off x="2296111" y="4768871"/>
              <a:ext cx="3689468" cy="867774"/>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85B38B"/>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Label Definition</a:t>
              </a:r>
              <a:endParaRPr lang="ko-KR" altLang="en-US" sz="2400" dirty="0">
                <a:solidFill>
                  <a:schemeClr val="bg1"/>
                </a:solidFill>
                <a:latin typeface="Tlab 레트로라이프" panose="020B0600000101010101" charset="-127"/>
                <a:ea typeface="Tlab 레트로라이프" panose="020B0600000101010101" charset="-127"/>
              </a:endParaRPr>
            </a:p>
          </p:txBody>
        </p:sp>
      </p:grpSp>
      <p:grpSp>
        <p:nvGrpSpPr>
          <p:cNvPr id="21" name="Group 28">
            <a:extLst>
              <a:ext uri="{FF2B5EF4-FFF2-40B4-BE49-F238E27FC236}">
                <a16:creationId xmlns:a16="http://schemas.microsoft.com/office/drawing/2014/main" id="{74892AAB-BD2E-6318-5B4C-7B986F386067}"/>
              </a:ext>
            </a:extLst>
          </p:cNvPr>
          <p:cNvGrpSpPr/>
          <p:nvPr/>
        </p:nvGrpSpPr>
        <p:grpSpPr>
          <a:xfrm>
            <a:off x="2209800" y="7774543"/>
            <a:ext cx="3775780" cy="973127"/>
            <a:chOff x="0" y="0"/>
            <a:chExt cx="5034373" cy="1297502"/>
          </a:xfrm>
        </p:grpSpPr>
        <p:grpSp>
          <p:nvGrpSpPr>
            <p:cNvPr id="35" name="Group 29">
              <a:extLst>
                <a:ext uri="{FF2B5EF4-FFF2-40B4-BE49-F238E27FC236}">
                  <a16:creationId xmlns:a16="http://schemas.microsoft.com/office/drawing/2014/main" id="{376354A1-3D26-B4EF-ADAB-B829320DBC16}"/>
                </a:ext>
              </a:extLst>
            </p:cNvPr>
            <p:cNvGrpSpPr/>
            <p:nvPr/>
          </p:nvGrpSpPr>
          <p:grpSpPr>
            <a:xfrm>
              <a:off x="0" y="140471"/>
              <a:ext cx="4919290" cy="1157031"/>
              <a:chOff x="0" y="0"/>
              <a:chExt cx="971712" cy="228549"/>
            </a:xfrm>
          </p:grpSpPr>
          <p:sp>
            <p:nvSpPr>
              <p:cNvPr id="38" name="Freeform 30">
                <a:extLst>
                  <a:ext uri="{FF2B5EF4-FFF2-40B4-BE49-F238E27FC236}">
                    <a16:creationId xmlns:a16="http://schemas.microsoft.com/office/drawing/2014/main" id="{CC6DB5DB-6028-9231-463D-4C3C3B65F04C}"/>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sz="2400"/>
              </a:p>
            </p:txBody>
          </p:sp>
          <p:sp>
            <p:nvSpPr>
              <p:cNvPr id="39" name="TextBox 31">
                <a:extLst>
                  <a:ext uri="{FF2B5EF4-FFF2-40B4-BE49-F238E27FC236}">
                    <a16:creationId xmlns:a16="http://schemas.microsoft.com/office/drawing/2014/main" id="{247CE78B-55B2-CD41-E0A2-0CD5933459D5}"/>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sz="2400"/>
              </a:p>
            </p:txBody>
          </p:sp>
        </p:grpSp>
        <p:sp>
          <p:nvSpPr>
            <p:cNvPr id="37" name="Freeform 33">
              <a:extLst>
                <a:ext uri="{FF2B5EF4-FFF2-40B4-BE49-F238E27FC236}">
                  <a16:creationId xmlns:a16="http://schemas.microsoft.com/office/drawing/2014/main" id="{9F8BFE36-7792-B3F5-F2E0-A26676C9D8AE}"/>
                </a:ext>
              </a:extLst>
            </p:cNvPr>
            <p:cNvSpPr/>
            <p:nvPr/>
          </p:nvSpPr>
          <p:spPr>
            <a:xfrm>
              <a:off x="115083" y="0"/>
              <a:ext cx="4919290" cy="1157031"/>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516F55"/>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Model Choice:</a:t>
              </a:r>
            </a:p>
            <a:p>
              <a:pPr algn="ctr"/>
              <a:r>
                <a:rPr lang="en-US" altLang="ko-KR" sz="2400" dirty="0" err="1">
                  <a:solidFill>
                    <a:schemeClr val="bg1"/>
                  </a:solidFill>
                  <a:latin typeface="Tlab 레트로라이프" panose="020B0600000101010101" charset="-127"/>
                  <a:ea typeface="Tlab 레트로라이프" panose="020B0600000101010101" charset="-127"/>
                </a:rPr>
                <a:t>LightGBM</a:t>
              </a:r>
              <a:r>
                <a:rPr lang="en-US" altLang="ko-KR" sz="2400" dirty="0">
                  <a:solidFill>
                    <a:schemeClr val="bg1"/>
                  </a:solidFill>
                  <a:latin typeface="Tlab 레트로라이프" panose="020B0600000101010101" charset="-127"/>
                  <a:ea typeface="Tlab 레트로라이프" panose="020B0600000101010101" charset="-127"/>
                </a:rPr>
                <a:t> Classifier</a:t>
              </a:r>
              <a:endParaRPr lang="ko-KR" altLang="en-US" sz="2400" dirty="0">
                <a:solidFill>
                  <a:schemeClr val="bg1"/>
                </a:solidFill>
                <a:latin typeface="Tlab 레트로라이프" panose="020B0600000101010101" charset="-127"/>
                <a:ea typeface="Tlab 레트로라이프" panose="020B0600000101010101" charset="-127"/>
              </a:endParaRPr>
            </a:p>
          </p:txBody>
        </p:sp>
      </p:grpSp>
      <p:sp>
        <p:nvSpPr>
          <p:cNvPr id="41" name="TextBox 48">
            <a:extLst>
              <a:ext uri="{FF2B5EF4-FFF2-40B4-BE49-F238E27FC236}">
                <a16:creationId xmlns:a16="http://schemas.microsoft.com/office/drawing/2014/main" id="{D00621C0-E07C-97F7-CF01-4CE0060360F8}"/>
              </a:ext>
            </a:extLst>
          </p:cNvPr>
          <p:cNvSpPr txBox="1"/>
          <p:nvPr/>
        </p:nvSpPr>
        <p:spPr>
          <a:xfrm>
            <a:off x="6781800" y="7831787"/>
            <a:ext cx="9316702" cy="783163"/>
          </a:xfrm>
          <a:prstGeom prst="rect">
            <a:avLst/>
          </a:prstGeom>
        </p:spPr>
        <p:txBody>
          <a:bodyPr wrap="square" lIns="0" tIns="0" rIns="0" bIns="0" rtlCol="0" anchor="t">
            <a:spAutoFit/>
          </a:bodyPr>
          <a:lstStyle/>
          <a:p>
            <a:pPr>
              <a:lnSpc>
                <a:spcPts val="3079"/>
              </a:lnSpc>
            </a:pPr>
            <a:r>
              <a:rPr lang="en-US" altLang="ko-KR" sz="2500" dirty="0">
                <a:solidFill>
                  <a:srgbClr val="AACAAE"/>
                </a:solidFill>
                <a:latin typeface="TDTD순고딕"/>
                <a:ea typeface="TDTD순고딕"/>
                <a:cs typeface="TDTD순고딕"/>
                <a:sym typeface="TDTD순고딕"/>
              </a:rPr>
              <a:t>Decision tree-based boosting model</a:t>
            </a:r>
          </a:p>
          <a:p>
            <a:pPr>
              <a:lnSpc>
                <a:spcPts val="3079"/>
              </a:lnSpc>
            </a:pPr>
            <a:r>
              <a:rPr lang="en-US" altLang="ko-KR" sz="2500" dirty="0">
                <a:solidFill>
                  <a:srgbClr val="AACAAE"/>
                </a:solidFill>
                <a:latin typeface="TDTD순고딕"/>
                <a:ea typeface="TDTD순고딕"/>
                <a:cs typeface="TDTD순고딕"/>
                <a:sym typeface="TDTD순고딕"/>
              </a:rPr>
              <a:t>Fast training and well-suited for small tabular data</a:t>
            </a:r>
          </a:p>
        </p:txBody>
      </p:sp>
      <p:grpSp>
        <p:nvGrpSpPr>
          <p:cNvPr id="42" name="Group 21">
            <a:extLst>
              <a:ext uri="{FF2B5EF4-FFF2-40B4-BE49-F238E27FC236}">
                <a16:creationId xmlns:a16="http://schemas.microsoft.com/office/drawing/2014/main" id="{116FA70B-ADD4-63DF-46E5-4A71FC6F5860}"/>
              </a:ext>
            </a:extLst>
          </p:cNvPr>
          <p:cNvGrpSpPr/>
          <p:nvPr/>
        </p:nvGrpSpPr>
        <p:grpSpPr>
          <a:xfrm>
            <a:off x="2209800" y="2781300"/>
            <a:ext cx="3775781" cy="973126"/>
            <a:chOff x="0" y="1"/>
            <a:chExt cx="5034375" cy="1297501"/>
          </a:xfrm>
        </p:grpSpPr>
        <p:grpSp>
          <p:nvGrpSpPr>
            <p:cNvPr id="43" name="Group 22">
              <a:extLst>
                <a:ext uri="{FF2B5EF4-FFF2-40B4-BE49-F238E27FC236}">
                  <a16:creationId xmlns:a16="http://schemas.microsoft.com/office/drawing/2014/main" id="{6BFDC669-9C94-16F7-C137-6E7F9BA1D944}"/>
                </a:ext>
              </a:extLst>
            </p:cNvPr>
            <p:cNvGrpSpPr/>
            <p:nvPr/>
          </p:nvGrpSpPr>
          <p:grpSpPr>
            <a:xfrm>
              <a:off x="0" y="140471"/>
              <a:ext cx="4919291" cy="1157031"/>
              <a:chOff x="0" y="0"/>
              <a:chExt cx="971712" cy="228549"/>
            </a:xfrm>
          </p:grpSpPr>
          <p:sp>
            <p:nvSpPr>
              <p:cNvPr id="45" name="Freeform 23">
                <a:extLst>
                  <a:ext uri="{FF2B5EF4-FFF2-40B4-BE49-F238E27FC236}">
                    <a16:creationId xmlns:a16="http://schemas.microsoft.com/office/drawing/2014/main" id="{E59907F8-6024-6CCD-B2B4-EBCE9B8919CB}"/>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46" name="TextBox 24">
                <a:extLst>
                  <a:ext uri="{FF2B5EF4-FFF2-40B4-BE49-F238E27FC236}">
                    <a16:creationId xmlns:a16="http://schemas.microsoft.com/office/drawing/2014/main" id="{3D613B9C-0C78-2315-5724-9574703A7675}"/>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sp>
          <p:nvSpPr>
            <p:cNvPr id="44" name="Freeform 26">
              <a:extLst>
                <a:ext uri="{FF2B5EF4-FFF2-40B4-BE49-F238E27FC236}">
                  <a16:creationId xmlns:a16="http://schemas.microsoft.com/office/drawing/2014/main" id="{219AC47D-2197-8BE4-C250-ED82446149B1}"/>
                </a:ext>
              </a:extLst>
            </p:cNvPr>
            <p:cNvSpPr/>
            <p:nvPr/>
          </p:nvSpPr>
          <p:spPr>
            <a:xfrm>
              <a:off x="115083" y="1"/>
              <a:ext cx="4919292" cy="1157030"/>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B1CCB4"/>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Feature Selection</a:t>
              </a:r>
            </a:p>
          </p:txBody>
        </p:sp>
      </p:grpSp>
      <p:sp>
        <p:nvSpPr>
          <p:cNvPr id="47" name="TextBox 45">
            <a:extLst>
              <a:ext uri="{FF2B5EF4-FFF2-40B4-BE49-F238E27FC236}">
                <a16:creationId xmlns:a16="http://schemas.microsoft.com/office/drawing/2014/main" id="{88A7CA10-A078-E2EC-4FED-968DB72C568E}"/>
              </a:ext>
            </a:extLst>
          </p:cNvPr>
          <p:cNvSpPr txBox="1"/>
          <p:nvPr/>
        </p:nvSpPr>
        <p:spPr>
          <a:xfrm>
            <a:off x="6781800" y="3037317"/>
            <a:ext cx="9753600" cy="385618"/>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Selected key features related to sleep and  categorical factors</a:t>
            </a:r>
          </a:p>
        </p:txBody>
      </p:sp>
      <p:sp>
        <p:nvSpPr>
          <p:cNvPr id="48" name="직사각형 47">
            <a:extLst>
              <a:ext uri="{FF2B5EF4-FFF2-40B4-BE49-F238E27FC236}">
                <a16:creationId xmlns:a16="http://schemas.microsoft.com/office/drawing/2014/main" id="{35AE59B4-0B9D-7891-673F-B23FCC9E95E5}"/>
              </a:ext>
            </a:extLst>
          </p:cNvPr>
          <p:cNvSpPr/>
          <p:nvPr/>
        </p:nvSpPr>
        <p:spPr>
          <a:xfrm>
            <a:off x="6553200" y="2887256"/>
            <a:ext cx="10287000" cy="28387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직사각형 48">
            <a:extLst>
              <a:ext uri="{FF2B5EF4-FFF2-40B4-BE49-F238E27FC236}">
                <a16:creationId xmlns:a16="http://schemas.microsoft.com/office/drawing/2014/main" id="{CC61EED6-401A-4131-8609-C2488BF032B7}"/>
              </a:ext>
            </a:extLst>
          </p:cNvPr>
          <p:cNvSpPr/>
          <p:nvPr/>
        </p:nvSpPr>
        <p:spPr>
          <a:xfrm>
            <a:off x="6553200" y="7770002"/>
            <a:ext cx="10287000" cy="11364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3" name="그림 52">
            <a:extLst>
              <a:ext uri="{FF2B5EF4-FFF2-40B4-BE49-F238E27FC236}">
                <a16:creationId xmlns:a16="http://schemas.microsoft.com/office/drawing/2014/main" id="{50739888-777F-0699-D81D-925E4AFBC297}"/>
              </a:ext>
            </a:extLst>
          </p:cNvPr>
          <p:cNvPicPr>
            <a:picLocks noChangeAspect="1"/>
          </p:cNvPicPr>
          <p:nvPr/>
        </p:nvPicPr>
        <p:blipFill>
          <a:blip r:embed="rId2"/>
          <a:stretch>
            <a:fillRect/>
          </a:stretch>
        </p:blipFill>
        <p:spPr>
          <a:xfrm>
            <a:off x="7924800" y="4188642"/>
            <a:ext cx="8545421" cy="956131"/>
          </a:xfrm>
          <a:prstGeom prst="rect">
            <a:avLst/>
          </a:prstGeom>
        </p:spPr>
      </p:pic>
      <p:sp>
        <p:nvSpPr>
          <p:cNvPr id="2" name="TextBox 19">
            <a:extLst>
              <a:ext uri="{FF2B5EF4-FFF2-40B4-BE49-F238E27FC236}">
                <a16:creationId xmlns:a16="http://schemas.microsoft.com/office/drawing/2014/main" id="{38A16C47-B44A-16F4-1E15-C109BFE5DB4E}"/>
              </a:ext>
            </a:extLst>
          </p:cNvPr>
          <p:cNvSpPr txBox="1"/>
          <p:nvPr/>
        </p:nvSpPr>
        <p:spPr>
          <a:xfrm>
            <a:off x="4849402" y="1410881"/>
            <a:ext cx="7875998" cy="1211870"/>
          </a:xfrm>
          <a:prstGeom prst="rect">
            <a:avLst/>
          </a:prstGeom>
        </p:spPr>
        <p:txBody>
          <a:bodyPr wrap="square"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Model Design</a:t>
            </a:r>
          </a:p>
        </p:txBody>
      </p:sp>
    </p:spTree>
    <p:extLst>
      <p:ext uri="{BB962C8B-B14F-4D97-AF65-F5344CB8AC3E}">
        <p14:creationId xmlns:p14="http://schemas.microsoft.com/office/powerpoint/2010/main" val="58458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5513B-6971-6F4D-8DDB-41DBE594998A}"/>
            </a:ext>
          </a:extLst>
        </p:cNvPr>
        <p:cNvGrpSpPr/>
        <p:nvPr/>
      </p:nvGrpSpPr>
      <p:grpSpPr>
        <a:xfrm>
          <a:off x="0" y="0"/>
          <a:ext cx="0" cy="0"/>
          <a:chOff x="0" y="0"/>
          <a:chExt cx="0" cy="0"/>
        </a:xfrm>
      </p:grpSpPr>
      <p:sp>
        <p:nvSpPr>
          <p:cNvPr id="37" name="TextBox 48">
            <a:extLst>
              <a:ext uri="{FF2B5EF4-FFF2-40B4-BE49-F238E27FC236}">
                <a16:creationId xmlns:a16="http://schemas.microsoft.com/office/drawing/2014/main" id="{F96067EC-C48F-0D0E-41A9-B579D63C9B04}"/>
              </a:ext>
            </a:extLst>
          </p:cNvPr>
          <p:cNvSpPr txBox="1"/>
          <p:nvPr/>
        </p:nvSpPr>
        <p:spPr>
          <a:xfrm>
            <a:off x="7924800" y="7942455"/>
            <a:ext cx="9230389" cy="800604"/>
          </a:xfrm>
          <a:prstGeom prst="rect">
            <a:avLst/>
          </a:prstGeom>
        </p:spPr>
        <p:txBody>
          <a:bodyPr wrap="square" lIns="0" tIns="0" rIns="0" bIns="0" rtlCol="0" anchor="t">
            <a:spAutoFit/>
          </a:bodyPr>
          <a:lstStyle/>
          <a:p>
            <a:pPr algn="l">
              <a:lnSpc>
                <a:spcPts val="3079"/>
              </a:lnSpc>
            </a:pPr>
            <a:r>
              <a:rPr lang="en-US" sz="3000" dirty="0">
                <a:solidFill>
                  <a:srgbClr val="485849"/>
                </a:solidFill>
                <a:highlight>
                  <a:srgbClr val="C7D1AB"/>
                </a:highlight>
                <a:latin typeface="TDTD순고딕"/>
                <a:ea typeface="TDTD순고딕"/>
                <a:cs typeface="TDTD순고딕"/>
                <a:sym typeface="TDTD순고딕"/>
              </a:rPr>
              <a:t>Decision tree-based boosting model</a:t>
            </a:r>
          </a:p>
          <a:p>
            <a:pPr algn="l">
              <a:lnSpc>
                <a:spcPts val="3079"/>
              </a:lnSpc>
            </a:pPr>
            <a:r>
              <a:rPr lang="en-US" sz="3000" dirty="0">
                <a:solidFill>
                  <a:srgbClr val="485849"/>
                </a:solidFill>
                <a:highlight>
                  <a:srgbClr val="C7D1AB"/>
                </a:highlight>
                <a:latin typeface="TDTD순고딕"/>
                <a:ea typeface="TDTD순고딕"/>
                <a:cs typeface="TDTD순고딕"/>
                <a:sym typeface="TDTD순고딕"/>
              </a:rPr>
              <a:t>Fast training and well-suited for small tabular data</a:t>
            </a:r>
          </a:p>
        </p:txBody>
      </p:sp>
      <p:grpSp>
        <p:nvGrpSpPr>
          <p:cNvPr id="38" name="Group 28">
            <a:extLst>
              <a:ext uri="{FF2B5EF4-FFF2-40B4-BE49-F238E27FC236}">
                <a16:creationId xmlns:a16="http://schemas.microsoft.com/office/drawing/2014/main" id="{2D9D6A6F-F161-0D40-2424-5BE638329282}"/>
              </a:ext>
            </a:extLst>
          </p:cNvPr>
          <p:cNvGrpSpPr>
            <a:grpSpLocks noChangeAspect="1"/>
          </p:cNvGrpSpPr>
          <p:nvPr/>
        </p:nvGrpSpPr>
        <p:grpSpPr>
          <a:xfrm>
            <a:off x="2209800" y="7774542"/>
            <a:ext cx="4944734" cy="1274400"/>
            <a:chOff x="0" y="0"/>
            <a:chExt cx="5034373" cy="1297502"/>
          </a:xfrm>
        </p:grpSpPr>
        <p:grpSp>
          <p:nvGrpSpPr>
            <p:cNvPr id="39" name="Group 29">
              <a:extLst>
                <a:ext uri="{FF2B5EF4-FFF2-40B4-BE49-F238E27FC236}">
                  <a16:creationId xmlns:a16="http://schemas.microsoft.com/office/drawing/2014/main" id="{082C0BE0-BDC0-CA03-37A1-FFEB005BD852}"/>
                </a:ext>
              </a:extLst>
            </p:cNvPr>
            <p:cNvGrpSpPr/>
            <p:nvPr/>
          </p:nvGrpSpPr>
          <p:grpSpPr>
            <a:xfrm>
              <a:off x="0" y="140471"/>
              <a:ext cx="4919290" cy="1157031"/>
              <a:chOff x="0" y="0"/>
              <a:chExt cx="971712" cy="228549"/>
            </a:xfrm>
          </p:grpSpPr>
          <p:sp>
            <p:nvSpPr>
              <p:cNvPr id="43" name="Freeform 30">
                <a:extLst>
                  <a:ext uri="{FF2B5EF4-FFF2-40B4-BE49-F238E27FC236}">
                    <a16:creationId xmlns:a16="http://schemas.microsoft.com/office/drawing/2014/main" id="{184CE00C-A659-CE22-02BF-24A322BECB20}"/>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sz="2400"/>
              </a:p>
            </p:txBody>
          </p:sp>
          <p:sp>
            <p:nvSpPr>
              <p:cNvPr id="44" name="TextBox 31">
                <a:extLst>
                  <a:ext uri="{FF2B5EF4-FFF2-40B4-BE49-F238E27FC236}">
                    <a16:creationId xmlns:a16="http://schemas.microsoft.com/office/drawing/2014/main" id="{24730F2E-2486-CD63-8CFA-12D62BA65C4C}"/>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sz="2400"/>
              </a:p>
            </p:txBody>
          </p:sp>
        </p:grpSp>
        <p:sp>
          <p:nvSpPr>
            <p:cNvPr id="41" name="Freeform 33">
              <a:extLst>
                <a:ext uri="{FF2B5EF4-FFF2-40B4-BE49-F238E27FC236}">
                  <a16:creationId xmlns:a16="http://schemas.microsoft.com/office/drawing/2014/main" id="{AB1F310F-3D63-AD7F-448B-8229A35B767C}"/>
                </a:ext>
              </a:extLst>
            </p:cNvPr>
            <p:cNvSpPr/>
            <p:nvPr/>
          </p:nvSpPr>
          <p:spPr>
            <a:xfrm>
              <a:off x="115083" y="0"/>
              <a:ext cx="4919290" cy="1157031"/>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516F55"/>
            </a:solidFill>
            <a:ln w="19050" cap="sq">
              <a:solidFill>
                <a:srgbClr val="485849"/>
              </a:solidFill>
              <a:prstDash val="solid"/>
              <a:miter/>
            </a:ln>
          </p:spPr>
          <p:txBody>
            <a:bodyPr anchor="ctr" anchorCtr="0"/>
            <a:lstStyle/>
            <a:p>
              <a:pPr algn="ctr"/>
              <a:r>
                <a:rPr lang="en-US" altLang="ko-KR" sz="3600" dirty="0">
                  <a:solidFill>
                    <a:schemeClr val="bg1"/>
                  </a:solidFill>
                  <a:latin typeface="Tlab 레트로라이프" panose="020B0600000101010101" charset="-127"/>
                  <a:ea typeface="Tlab 레트로라이프" panose="020B0600000101010101" charset="-127"/>
                </a:rPr>
                <a:t>Model Choice:</a:t>
              </a:r>
            </a:p>
            <a:p>
              <a:pPr algn="ctr"/>
              <a:r>
                <a:rPr lang="en-US" altLang="ko-KR" sz="3600" dirty="0" err="1">
                  <a:solidFill>
                    <a:schemeClr val="bg1"/>
                  </a:solidFill>
                  <a:latin typeface="Tlab 레트로라이프" panose="020B0600000101010101" charset="-127"/>
                  <a:ea typeface="Tlab 레트로라이프" panose="020B0600000101010101" charset="-127"/>
                </a:rPr>
                <a:t>LightGBM</a:t>
              </a:r>
              <a:r>
                <a:rPr lang="en-US" altLang="ko-KR" sz="3600" dirty="0">
                  <a:solidFill>
                    <a:schemeClr val="bg1"/>
                  </a:solidFill>
                  <a:latin typeface="Tlab 레트로라이프" panose="020B0600000101010101" charset="-127"/>
                  <a:ea typeface="Tlab 레트로라이프" panose="020B0600000101010101" charset="-127"/>
                </a:rPr>
                <a:t> Classifier</a:t>
              </a:r>
              <a:endParaRPr lang="ko-KR" altLang="en-US" sz="3600" dirty="0">
                <a:solidFill>
                  <a:schemeClr val="bg1"/>
                </a:solidFill>
                <a:latin typeface="Tlab 레트로라이프" panose="020B0600000101010101" charset="-127"/>
                <a:ea typeface="Tlab 레트로라이프" panose="020B0600000101010101" charset="-127"/>
              </a:endParaRPr>
            </a:p>
          </p:txBody>
        </p:sp>
      </p:grpSp>
      <p:sp>
        <p:nvSpPr>
          <p:cNvPr id="7" name="TextBox 20">
            <a:extLst>
              <a:ext uri="{FF2B5EF4-FFF2-40B4-BE49-F238E27FC236}">
                <a16:creationId xmlns:a16="http://schemas.microsoft.com/office/drawing/2014/main" id="{570DE552-97D2-2712-7563-333F00DD4940}"/>
              </a:ext>
            </a:extLst>
          </p:cNvPr>
          <p:cNvSpPr txBox="1"/>
          <p:nvPr/>
        </p:nvSpPr>
        <p:spPr>
          <a:xfrm>
            <a:off x="1822668" y="989012"/>
            <a:ext cx="3054131" cy="1792798"/>
          </a:xfrm>
          <a:prstGeom prst="rect">
            <a:avLst/>
          </a:prstGeom>
        </p:spPr>
        <p:txBody>
          <a:bodyPr wrap="square" lIns="0" tIns="0" rIns="0" bIns="0" rtlCol="0" anchor="t">
            <a:spAutoFit/>
          </a:bodyPr>
          <a:lstStyle/>
          <a:p>
            <a:pPr algn="l">
              <a:lnSpc>
                <a:spcPts val="14491"/>
              </a:lnSpc>
            </a:pPr>
            <a:r>
              <a:rPr lang="en-US" sz="10350" b="1" dirty="0">
                <a:solidFill>
                  <a:srgbClr val="8CB791">
                    <a:alpha val="73725"/>
                  </a:srgbClr>
                </a:solidFill>
                <a:latin typeface="Tlab 레트로라이프 Bold"/>
                <a:ea typeface="Tlab 레트로라이프 Bold"/>
                <a:cs typeface="Tlab 레트로라이프 Bold"/>
                <a:sym typeface="Tlab 레트로라이프 Bold"/>
              </a:rPr>
              <a:t>04</a:t>
            </a:r>
            <a:r>
              <a:rPr lang="en-US" sz="5000" b="1" dirty="0">
                <a:solidFill>
                  <a:srgbClr val="8CB791">
                    <a:alpha val="73725"/>
                  </a:srgbClr>
                </a:solidFill>
                <a:latin typeface="Tlab 레트로라이프 Bold"/>
                <a:ea typeface="Tlab 레트로라이프 Bold"/>
                <a:cs typeface="Tlab 레트로라이프 Bold"/>
                <a:sym typeface="Tlab 레트로라이프 Bold"/>
              </a:rPr>
              <a:t>-2</a:t>
            </a:r>
          </a:p>
        </p:txBody>
      </p:sp>
      <p:grpSp>
        <p:nvGrpSpPr>
          <p:cNvPr id="8" name="Group 28">
            <a:extLst>
              <a:ext uri="{FF2B5EF4-FFF2-40B4-BE49-F238E27FC236}">
                <a16:creationId xmlns:a16="http://schemas.microsoft.com/office/drawing/2014/main" id="{899C60EE-A405-23E7-5299-0D549EFE47E7}"/>
              </a:ext>
            </a:extLst>
          </p:cNvPr>
          <p:cNvGrpSpPr/>
          <p:nvPr/>
        </p:nvGrpSpPr>
        <p:grpSpPr>
          <a:xfrm>
            <a:off x="2233236" y="6162515"/>
            <a:ext cx="3775780" cy="973127"/>
            <a:chOff x="0" y="0"/>
            <a:chExt cx="5034373" cy="1297502"/>
          </a:xfrm>
        </p:grpSpPr>
        <p:grpSp>
          <p:nvGrpSpPr>
            <p:cNvPr id="9" name="Group 29">
              <a:extLst>
                <a:ext uri="{FF2B5EF4-FFF2-40B4-BE49-F238E27FC236}">
                  <a16:creationId xmlns:a16="http://schemas.microsoft.com/office/drawing/2014/main" id="{F4D9C0F8-7CE1-9589-CBB2-FA77B884FE11}"/>
                </a:ext>
              </a:extLst>
            </p:cNvPr>
            <p:cNvGrpSpPr/>
            <p:nvPr/>
          </p:nvGrpSpPr>
          <p:grpSpPr>
            <a:xfrm>
              <a:off x="0" y="140471"/>
              <a:ext cx="4919290" cy="1157031"/>
              <a:chOff x="0" y="0"/>
              <a:chExt cx="971712" cy="228549"/>
            </a:xfrm>
          </p:grpSpPr>
          <p:sp>
            <p:nvSpPr>
              <p:cNvPr id="11" name="Freeform 30">
                <a:extLst>
                  <a:ext uri="{FF2B5EF4-FFF2-40B4-BE49-F238E27FC236}">
                    <a16:creationId xmlns:a16="http://schemas.microsoft.com/office/drawing/2014/main" id="{E1AC3B42-FF38-4D75-3EEC-AEA427E17CF1}"/>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sz="2400"/>
              </a:p>
            </p:txBody>
          </p:sp>
          <p:sp>
            <p:nvSpPr>
              <p:cNvPr id="14" name="TextBox 31">
                <a:extLst>
                  <a:ext uri="{FF2B5EF4-FFF2-40B4-BE49-F238E27FC236}">
                    <a16:creationId xmlns:a16="http://schemas.microsoft.com/office/drawing/2014/main" id="{EE6CE0E3-6989-F53B-3C20-2DBAFA61A6EA}"/>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sz="2400"/>
              </a:p>
            </p:txBody>
          </p:sp>
        </p:grpSp>
        <p:sp>
          <p:nvSpPr>
            <p:cNvPr id="10" name="Freeform 33">
              <a:extLst>
                <a:ext uri="{FF2B5EF4-FFF2-40B4-BE49-F238E27FC236}">
                  <a16:creationId xmlns:a16="http://schemas.microsoft.com/office/drawing/2014/main" id="{B26DE65C-7B95-33ED-85A3-42E5C2DD9F53}"/>
                </a:ext>
              </a:extLst>
            </p:cNvPr>
            <p:cNvSpPr/>
            <p:nvPr/>
          </p:nvSpPr>
          <p:spPr>
            <a:xfrm>
              <a:off x="115083" y="0"/>
              <a:ext cx="4919290" cy="1157032"/>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658C6A"/>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Train-Test Split</a:t>
              </a:r>
              <a:endParaRPr lang="ko-KR" altLang="en-US" sz="2400" dirty="0">
                <a:solidFill>
                  <a:schemeClr val="bg1"/>
                </a:solidFill>
                <a:latin typeface="Tlab 레트로라이프" panose="020B0600000101010101" charset="-127"/>
                <a:ea typeface="Tlab 레트로라이프" panose="020B0600000101010101" charset="-127"/>
              </a:endParaRPr>
            </a:p>
          </p:txBody>
        </p:sp>
      </p:grpSp>
      <p:sp>
        <p:nvSpPr>
          <p:cNvPr id="16" name="TextBox 48">
            <a:extLst>
              <a:ext uri="{FF2B5EF4-FFF2-40B4-BE49-F238E27FC236}">
                <a16:creationId xmlns:a16="http://schemas.microsoft.com/office/drawing/2014/main" id="{A22F56B5-A76E-FE8C-BD2F-5E9716BDCF69}"/>
              </a:ext>
            </a:extLst>
          </p:cNvPr>
          <p:cNvSpPr txBox="1"/>
          <p:nvPr/>
        </p:nvSpPr>
        <p:spPr>
          <a:xfrm>
            <a:off x="6781800" y="6204820"/>
            <a:ext cx="9230389" cy="783163"/>
          </a:xfrm>
          <a:prstGeom prst="rect">
            <a:avLst/>
          </a:prstGeom>
        </p:spPr>
        <p:txBody>
          <a:bodyPr wrap="square" lIns="0" tIns="0" rIns="0" bIns="0" rtlCol="0" anchor="t">
            <a:spAutoFit/>
          </a:bodyPr>
          <a:lstStyle/>
          <a:p>
            <a:pPr>
              <a:lnSpc>
                <a:spcPts val="3079"/>
              </a:lnSpc>
            </a:pPr>
            <a:r>
              <a:rPr lang="en-US" altLang="ko-KR" sz="2500" dirty="0">
                <a:solidFill>
                  <a:srgbClr val="AACAAE"/>
                </a:solidFill>
                <a:latin typeface="TDTD순고딕"/>
                <a:ea typeface="TDTD순고딕"/>
                <a:cs typeface="TDTD순고딕"/>
                <a:sym typeface="TDTD순고딕"/>
              </a:rPr>
              <a:t>Data split into training (80%) and testing (20%) sets</a:t>
            </a:r>
          </a:p>
          <a:p>
            <a:pPr>
              <a:lnSpc>
                <a:spcPts val="3079"/>
              </a:lnSpc>
            </a:pPr>
            <a:r>
              <a:rPr lang="en-US" altLang="ko-KR" sz="2500" dirty="0">
                <a:solidFill>
                  <a:srgbClr val="AACAAE"/>
                </a:solidFill>
                <a:latin typeface="TDTD순고딕"/>
                <a:ea typeface="TDTD순고딕"/>
                <a:cs typeface="TDTD순고딕"/>
                <a:sym typeface="TDTD순고딕"/>
              </a:rPr>
              <a:t>Used </a:t>
            </a:r>
            <a:r>
              <a:rPr lang="en-US" altLang="ko-KR" sz="2500" dirty="0" err="1">
                <a:solidFill>
                  <a:srgbClr val="AACAAE"/>
                </a:solidFill>
                <a:latin typeface="TDTD순고딕"/>
                <a:ea typeface="TDTD순고딕"/>
                <a:cs typeface="TDTD순고딕"/>
                <a:sym typeface="TDTD순고딕"/>
              </a:rPr>
              <a:t>train_test_split</a:t>
            </a:r>
            <a:r>
              <a:rPr lang="en-US" altLang="ko-KR" sz="2500" dirty="0">
                <a:solidFill>
                  <a:srgbClr val="AACAAE"/>
                </a:solidFill>
                <a:latin typeface="TDTD순고딕"/>
                <a:ea typeface="TDTD순고딕"/>
                <a:cs typeface="TDTD순고딕"/>
                <a:sym typeface="TDTD순고딕"/>
              </a:rPr>
              <a:t>() from scikit-learn</a:t>
            </a:r>
          </a:p>
        </p:txBody>
      </p:sp>
      <p:sp>
        <p:nvSpPr>
          <p:cNvPr id="18" name="TextBox 47">
            <a:extLst>
              <a:ext uri="{FF2B5EF4-FFF2-40B4-BE49-F238E27FC236}">
                <a16:creationId xmlns:a16="http://schemas.microsoft.com/office/drawing/2014/main" id="{03D85311-75F9-CF9A-7A54-B6B608D1C5DC}"/>
              </a:ext>
            </a:extLst>
          </p:cNvPr>
          <p:cNvSpPr txBox="1"/>
          <p:nvPr/>
        </p:nvSpPr>
        <p:spPr>
          <a:xfrm>
            <a:off x="6781800" y="4333485"/>
            <a:ext cx="7792700" cy="1180708"/>
          </a:xfrm>
          <a:prstGeom prst="rect">
            <a:avLst/>
          </a:prstGeom>
        </p:spPr>
        <p:txBody>
          <a:bodyPr wrap="square" lIns="0" tIns="0" rIns="0" bIns="0" rtlCol="0" anchor="t">
            <a:spAutoFit/>
          </a:bodyPr>
          <a:lstStyle/>
          <a:p>
            <a:pPr>
              <a:lnSpc>
                <a:spcPts val="3079"/>
              </a:lnSpc>
            </a:pPr>
            <a:r>
              <a:rPr lang="en-US" altLang="ko-KR" sz="2500" dirty="0">
                <a:solidFill>
                  <a:srgbClr val="AACAAE"/>
                </a:solidFill>
                <a:latin typeface="TDTD순고딕"/>
                <a:ea typeface="TDTD순고딕"/>
                <a:cs typeface="TDTD순고딕"/>
                <a:sym typeface="TDTD순고딕"/>
              </a:rPr>
              <a:t>Target variable: Stress Level</a:t>
            </a:r>
          </a:p>
          <a:p>
            <a:pPr>
              <a:lnSpc>
                <a:spcPts val="3079"/>
              </a:lnSpc>
            </a:pPr>
            <a:r>
              <a:rPr lang="en-US" altLang="ko-KR" sz="2500" dirty="0">
                <a:solidFill>
                  <a:srgbClr val="AACAAE"/>
                </a:solidFill>
                <a:latin typeface="TDTD순고딕"/>
                <a:ea typeface="TDTD순고딕"/>
                <a:cs typeface="TDTD순고딕"/>
                <a:sym typeface="TDTD순고딕"/>
              </a:rPr>
              <a:t> - High if score </a:t>
            </a:r>
            <a:r>
              <a:rPr lang="ko-KR" altLang="en-US" sz="2500" dirty="0">
                <a:solidFill>
                  <a:srgbClr val="AACAAE"/>
                </a:solidFill>
                <a:latin typeface="TDTD순고딕"/>
                <a:ea typeface="TDTD순고딕"/>
                <a:cs typeface="TDTD순고딕"/>
                <a:sym typeface="TDTD순고딕"/>
              </a:rPr>
              <a:t>≥ </a:t>
            </a:r>
            <a:r>
              <a:rPr lang="en-US" altLang="ko-KR" sz="2500" dirty="0">
                <a:solidFill>
                  <a:srgbClr val="AACAAE"/>
                </a:solidFill>
                <a:latin typeface="TDTD순고딕"/>
                <a:ea typeface="TDTD순고딕"/>
                <a:cs typeface="TDTD순고딕"/>
                <a:sym typeface="TDTD순고딕"/>
              </a:rPr>
              <a:t>12 </a:t>
            </a:r>
            <a:r>
              <a:rPr lang="ko-KR" altLang="en-US" sz="2500" dirty="0">
                <a:solidFill>
                  <a:srgbClr val="AACAAE"/>
                </a:solidFill>
                <a:latin typeface="TDTD순고딕"/>
                <a:ea typeface="TDTD순고딕"/>
                <a:cs typeface="TDTD순고딕"/>
                <a:sym typeface="TDTD순고딕"/>
              </a:rPr>
              <a:t>→ </a:t>
            </a:r>
            <a:r>
              <a:rPr lang="en-US" altLang="ko-KR" sz="2500" dirty="0">
                <a:solidFill>
                  <a:srgbClr val="AACAAE"/>
                </a:solidFill>
                <a:latin typeface="TDTD순고딕"/>
                <a:ea typeface="TDTD순고딕"/>
                <a:cs typeface="TDTD순고딕"/>
                <a:sym typeface="TDTD순고딕"/>
              </a:rPr>
              <a:t>Counseling recommended</a:t>
            </a:r>
          </a:p>
          <a:p>
            <a:pPr>
              <a:lnSpc>
                <a:spcPts val="3079"/>
              </a:lnSpc>
            </a:pPr>
            <a:r>
              <a:rPr lang="en-US" altLang="ko-KR" sz="2500" dirty="0">
                <a:solidFill>
                  <a:srgbClr val="AACAAE"/>
                </a:solidFill>
                <a:latin typeface="TDTD순고딕"/>
                <a:ea typeface="TDTD순고딕"/>
                <a:cs typeface="TDTD순고딕"/>
                <a:sym typeface="TDTD순고딕"/>
              </a:rPr>
              <a:t> - Low if score &lt; 12 </a:t>
            </a:r>
            <a:r>
              <a:rPr lang="ko-KR" altLang="en-US" sz="2500" dirty="0">
                <a:solidFill>
                  <a:srgbClr val="AACAAE"/>
                </a:solidFill>
                <a:latin typeface="TDTD순고딕"/>
                <a:ea typeface="TDTD순고딕"/>
                <a:cs typeface="TDTD순고딕"/>
                <a:sym typeface="TDTD순고딕"/>
              </a:rPr>
              <a:t>→ </a:t>
            </a:r>
            <a:r>
              <a:rPr lang="en-US" altLang="ko-KR" sz="2500" dirty="0">
                <a:solidFill>
                  <a:srgbClr val="AACAAE"/>
                </a:solidFill>
                <a:latin typeface="TDTD순고딕"/>
                <a:ea typeface="TDTD순고딕"/>
                <a:cs typeface="TDTD순고딕"/>
                <a:sym typeface="TDTD순고딕"/>
              </a:rPr>
              <a:t>Stable</a:t>
            </a:r>
          </a:p>
        </p:txBody>
      </p:sp>
      <p:grpSp>
        <p:nvGrpSpPr>
          <p:cNvPr id="25" name="그룹 24">
            <a:extLst>
              <a:ext uri="{FF2B5EF4-FFF2-40B4-BE49-F238E27FC236}">
                <a16:creationId xmlns:a16="http://schemas.microsoft.com/office/drawing/2014/main" id="{51181EE7-963B-456C-87BD-F387653CFAED}"/>
              </a:ext>
            </a:extLst>
          </p:cNvPr>
          <p:cNvGrpSpPr/>
          <p:nvPr/>
        </p:nvGrpSpPr>
        <p:grpSpPr>
          <a:xfrm>
            <a:off x="2209800" y="4475013"/>
            <a:ext cx="3775779" cy="973127"/>
            <a:chOff x="2209800" y="4768871"/>
            <a:chExt cx="3775779" cy="973127"/>
          </a:xfrm>
        </p:grpSpPr>
        <p:grpSp>
          <p:nvGrpSpPr>
            <p:cNvPr id="28" name="Group 35">
              <a:extLst>
                <a:ext uri="{FF2B5EF4-FFF2-40B4-BE49-F238E27FC236}">
                  <a16:creationId xmlns:a16="http://schemas.microsoft.com/office/drawing/2014/main" id="{A525E672-FE99-6DC9-C8D2-CCC3C3E05BCF}"/>
                </a:ext>
              </a:extLst>
            </p:cNvPr>
            <p:cNvGrpSpPr/>
            <p:nvPr/>
          </p:nvGrpSpPr>
          <p:grpSpPr>
            <a:xfrm>
              <a:off x="2209800" y="4874224"/>
              <a:ext cx="3689468" cy="867774"/>
              <a:chOff x="0" y="0"/>
              <a:chExt cx="971712" cy="228549"/>
            </a:xfrm>
          </p:grpSpPr>
          <p:sp>
            <p:nvSpPr>
              <p:cNvPr id="32" name="Freeform 36">
                <a:extLst>
                  <a:ext uri="{FF2B5EF4-FFF2-40B4-BE49-F238E27FC236}">
                    <a16:creationId xmlns:a16="http://schemas.microsoft.com/office/drawing/2014/main" id="{DADFE02A-A020-4C04-05E0-711D92EE4B9E}"/>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35" name="TextBox 37">
                <a:extLst>
                  <a:ext uri="{FF2B5EF4-FFF2-40B4-BE49-F238E27FC236}">
                    <a16:creationId xmlns:a16="http://schemas.microsoft.com/office/drawing/2014/main" id="{E567DCA7-C445-B7BC-59C5-A29BE45E09C1}"/>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sp>
          <p:nvSpPr>
            <p:cNvPr id="30" name="Freeform 39">
              <a:extLst>
                <a:ext uri="{FF2B5EF4-FFF2-40B4-BE49-F238E27FC236}">
                  <a16:creationId xmlns:a16="http://schemas.microsoft.com/office/drawing/2014/main" id="{692AFE37-ED5C-5CE2-302B-A82E685BA8EA}"/>
                </a:ext>
              </a:extLst>
            </p:cNvPr>
            <p:cNvSpPr/>
            <p:nvPr/>
          </p:nvSpPr>
          <p:spPr>
            <a:xfrm>
              <a:off x="2296111" y="4768871"/>
              <a:ext cx="3689468" cy="867774"/>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85B38B"/>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Label Definition</a:t>
              </a:r>
              <a:endParaRPr lang="ko-KR" altLang="en-US" sz="2400" dirty="0">
                <a:solidFill>
                  <a:schemeClr val="bg1"/>
                </a:solidFill>
                <a:latin typeface="Tlab 레트로라이프" panose="020B0600000101010101" charset="-127"/>
                <a:ea typeface="Tlab 레트로라이프" panose="020B0600000101010101" charset="-127"/>
              </a:endParaRPr>
            </a:p>
          </p:txBody>
        </p:sp>
      </p:grpSp>
      <p:grpSp>
        <p:nvGrpSpPr>
          <p:cNvPr id="36" name="Group 21">
            <a:extLst>
              <a:ext uri="{FF2B5EF4-FFF2-40B4-BE49-F238E27FC236}">
                <a16:creationId xmlns:a16="http://schemas.microsoft.com/office/drawing/2014/main" id="{FAFAD76D-91E5-BCB4-6E24-587A979886EE}"/>
              </a:ext>
            </a:extLst>
          </p:cNvPr>
          <p:cNvGrpSpPr/>
          <p:nvPr/>
        </p:nvGrpSpPr>
        <p:grpSpPr>
          <a:xfrm>
            <a:off x="2209800" y="2781300"/>
            <a:ext cx="3775781" cy="973126"/>
            <a:chOff x="0" y="1"/>
            <a:chExt cx="5034375" cy="1297501"/>
          </a:xfrm>
        </p:grpSpPr>
        <p:grpSp>
          <p:nvGrpSpPr>
            <p:cNvPr id="40" name="Group 22">
              <a:extLst>
                <a:ext uri="{FF2B5EF4-FFF2-40B4-BE49-F238E27FC236}">
                  <a16:creationId xmlns:a16="http://schemas.microsoft.com/office/drawing/2014/main" id="{470D64B5-4045-7B85-91EE-1B2ABD8AC978}"/>
                </a:ext>
              </a:extLst>
            </p:cNvPr>
            <p:cNvGrpSpPr/>
            <p:nvPr/>
          </p:nvGrpSpPr>
          <p:grpSpPr>
            <a:xfrm>
              <a:off x="0" y="140471"/>
              <a:ext cx="4919291" cy="1157031"/>
              <a:chOff x="0" y="0"/>
              <a:chExt cx="971712" cy="228549"/>
            </a:xfrm>
          </p:grpSpPr>
          <p:sp>
            <p:nvSpPr>
              <p:cNvPr id="45" name="Freeform 23">
                <a:extLst>
                  <a:ext uri="{FF2B5EF4-FFF2-40B4-BE49-F238E27FC236}">
                    <a16:creationId xmlns:a16="http://schemas.microsoft.com/office/drawing/2014/main" id="{1E6B8C7B-92B4-78F2-AACE-4C8FD12784B2}"/>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46" name="TextBox 24">
                <a:extLst>
                  <a:ext uri="{FF2B5EF4-FFF2-40B4-BE49-F238E27FC236}">
                    <a16:creationId xmlns:a16="http://schemas.microsoft.com/office/drawing/2014/main" id="{73BEB7B7-3C13-1D68-F2AC-BE9AC8BB5CCC}"/>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sp>
          <p:nvSpPr>
            <p:cNvPr id="42" name="Freeform 26">
              <a:extLst>
                <a:ext uri="{FF2B5EF4-FFF2-40B4-BE49-F238E27FC236}">
                  <a16:creationId xmlns:a16="http://schemas.microsoft.com/office/drawing/2014/main" id="{56FF8804-B3E7-FF49-9AB4-B17BD172ABBF}"/>
                </a:ext>
              </a:extLst>
            </p:cNvPr>
            <p:cNvSpPr/>
            <p:nvPr/>
          </p:nvSpPr>
          <p:spPr>
            <a:xfrm>
              <a:off x="115083" y="1"/>
              <a:ext cx="4919292" cy="1157030"/>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B1CCB4"/>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Feature Selection</a:t>
              </a:r>
            </a:p>
          </p:txBody>
        </p:sp>
      </p:grpSp>
      <p:sp>
        <p:nvSpPr>
          <p:cNvPr id="47" name="TextBox 45">
            <a:extLst>
              <a:ext uri="{FF2B5EF4-FFF2-40B4-BE49-F238E27FC236}">
                <a16:creationId xmlns:a16="http://schemas.microsoft.com/office/drawing/2014/main" id="{57B93E54-D9DD-F204-517A-51B57C52712E}"/>
              </a:ext>
            </a:extLst>
          </p:cNvPr>
          <p:cNvSpPr txBox="1"/>
          <p:nvPr/>
        </p:nvSpPr>
        <p:spPr>
          <a:xfrm>
            <a:off x="6781800" y="3037317"/>
            <a:ext cx="9753600" cy="385618"/>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Selected key features related to sleep and  categorical factors</a:t>
            </a:r>
          </a:p>
        </p:txBody>
      </p:sp>
      <p:sp>
        <p:nvSpPr>
          <p:cNvPr id="48" name="직사각형 47">
            <a:extLst>
              <a:ext uri="{FF2B5EF4-FFF2-40B4-BE49-F238E27FC236}">
                <a16:creationId xmlns:a16="http://schemas.microsoft.com/office/drawing/2014/main" id="{A87FB82F-DBC8-3724-1B08-18923C5BF181}"/>
              </a:ext>
            </a:extLst>
          </p:cNvPr>
          <p:cNvSpPr/>
          <p:nvPr/>
        </p:nvSpPr>
        <p:spPr>
          <a:xfrm>
            <a:off x="6324600" y="2848382"/>
            <a:ext cx="10287000" cy="45902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3EBCFF39-268D-A640-15E8-6859B66C0B15}"/>
              </a:ext>
            </a:extLst>
          </p:cNvPr>
          <p:cNvPicPr>
            <a:picLocks noChangeAspect="1"/>
          </p:cNvPicPr>
          <p:nvPr/>
        </p:nvPicPr>
        <p:blipFill>
          <a:blip r:embed="rId2"/>
          <a:stretch>
            <a:fillRect/>
          </a:stretch>
        </p:blipFill>
        <p:spPr>
          <a:xfrm>
            <a:off x="7924800" y="3536885"/>
            <a:ext cx="3248025" cy="3611804"/>
          </a:xfrm>
          <a:prstGeom prst="rect">
            <a:avLst/>
          </a:prstGeom>
        </p:spPr>
      </p:pic>
      <p:sp>
        <p:nvSpPr>
          <p:cNvPr id="12" name="TextBox 19">
            <a:extLst>
              <a:ext uri="{FF2B5EF4-FFF2-40B4-BE49-F238E27FC236}">
                <a16:creationId xmlns:a16="http://schemas.microsoft.com/office/drawing/2014/main" id="{F8D2D7CB-E2B7-F46A-FD9B-9305FC6B90E2}"/>
              </a:ext>
            </a:extLst>
          </p:cNvPr>
          <p:cNvSpPr txBox="1"/>
          <p:nvPr/>
        </p:nvSpPr>
        <p:spPr>
          <a:xfrm>
            <a:off x="4849402" y="1410881"/>
            <a:ext cx="7875998" cy="1211870"/>
          </a:xfrm>
          <a:prstGeom prst="rect">
            <a:avLst/>
          </a:prstGeom>
        </p:spPr>
        <p:txBody>
          <a:bodyPr wrap="square"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Model Design</a:t>
            </a:r>
          </a:p>
        </p:txBody>
      </p:sp>
    </p:spTree>
    <p:extLst>
      <p:ext uri="{BB962C8B-B14F-4D97-AF65-F5344CB8AC3E}">
        <p14:creationId xmlns:p14="http://schemas.microsoft.com/office/powerpoint/2010/main" val="709277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8E7F1-10AA-9C3A-3829-E22BF209E4FC}"/>
            </a:ext>
          </a:extLst>
        </p:cNvPr>
        <p:cNvGrpSpPr/>
        <p:nvPr/>
      </p:nvGrpSpPr>
      <p:grpSpPr>
        <a:xfrm>
          <a:off x="0" y="0"/>
          <a:ext cx="0" cy="0"/>
          <a:chOff x="0" y="0"/>
          <a:chExt cx="0" cy="0"/>
        </a:xfrm>
      </p:grpSpPr>
      <p:sp>
        <p:nvSpPr>
          <p:cNvPr id="10" name="TextBox 48">
            <a:extLst>
              <a:ext uri="{FF2B5EF4-FFF2-40B4-BE49-F238E27FC236}">
                <a16:creationId xmlns:a16="http://schemas.microsoft.com/office/drawing/2014/main" id="{C2ECC623-1B77-DE0C-A5D2-6687A6CD9F05}"/>
              </a:ext>
            </a:extLst>
          </p:cNvPr>
          <p:cNvSpPr txBox="1"/>
          <p:nvPr/>
        </p:nvSpPr>
        <p:spPr>
          <a:xfrm>
            <a:off x="6761498" y="6988133"/>
            <a:ext cx="10002501" cy="783163"/>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New input → Stress prediction → Simple message:</a:t>
            </a:r>
          </a:p>
          <a:p>
            <a:pPr algn="l">
              <a:lnSpc>
                <a:spcPts val="3079"/>
              </a:lnSpc>
            </a:pPr>
            <a:r>
              <a:rPr lang="en-US" sz="2500" dirty="0">
                <a:solidFill>
                  <a:srgbClr val="AACAAE"/>
                </a:solidFill>
                <a:latin typeface="TDTD순고딕"/>
                <a:ea typeface="TDTD순고딕"/>
                <a:cs typeface="TDTD순고딕"/>
                <a:sym typeface="TDTD순고딕"/>
              </a:rPr>
              <a:t>“Maintain habits” or “Counseling recommended” </a:t>
            </a:r>
          </a:p>
        </p:txBody>
      </p:sp>
      <p:grpSp>
        <p:nvGrpSpPr>
          <p:cNvPr id="100" name="Group 21">
            <a:extLst>
              <a:ext uri="{FF2B5EF4-FFF2-40B4-BE49-F238E27FC236}">
                <a16:creationId xmlns:a16="http://schemas.microsoft.com/office/drawing/2014/main" id="{CC22CDC2-B99D-86AD-2CDB-B5870D90B0EB}"/>
              </a:ext>
            </a:extLst>
          </p:cNvPr>
          <p:cNvGrpSpPr>
            <a:grpSpLocks noChangeAspect="1"/>
          </p:cNvGrpSpPr>
          <p:nvPr/>
        </p:nvGrpSpPr>
        <p:grpSpPr>
          <a:xfrm>
            <a:off x="2209800" y="3393824"/>
            <a:ext cx="4947076" cy="1275004"/>
            <a:chOff x="0" y="0"/>
            <a:chExt cx="5034372" cy="1297502"/>
          </a:xfrm>
        </p:grpSpPr>
        <p:grpSp>
          <p:nvGrpSpPr>
            <p:cNvPr id="101" name="Group 22">
              <a:extLst>
                <a:ext uri="{FF2B5EF4-FFF2-40B4-BE49-F238E27FC236}">
                  <a16:creationId xmlns:a16="http://schemas.microsoft.com/office/drawing/2014/main" id="{97D1AE18-DE3D-B0D3-5645-CF824582BF82}"/>
                </a:ext>
              </a:extLst>
            </p:cNvPr>
            <p:cNvGrpSpPr/>
            <p:nvPr/>
          </p:nvGrpSpPr>
          <p:grpSpPr>
            <a:xfrm>
              <a:off x="0" y="140471"/>
              <a:ext cx="4919290" cy="1157031"/>
              <a:chOff x="0" y="0"/>
              <a:chExt cx="971712" cy="228549"/>
            </a:xfrm>
          </p:grpSpPr>
          <p:sp>
            <p:nvSpPr>
              <p:cNvPr id="105" name="Freeform 23">
                <a:extLst>
                  <a:ext uri="{FF2B5EF4-FFF2-40B4-BE49-F238E27FC236}">
                    <a16:creationId xmlns:a16="http://schemas.microsoft.com/office/drawing/2014/main" id="{1E25EE49-D0C3-AB3E-1D0A-0EAF25FE0C63}"/>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106" name="TextBox 24">
                <a:extLst>
                  <a:ext uri="{FF2B5EF4-FFF2-40B4-BE49-F238E27FC236}">
                    <a16:creationId xmlns:a16="http://schemas.microsoft.com/office/drawing/2014/main" id="{674433EB-2151-0702-0E20-F877F52C3DF4}"/>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nvGrpSpPr>
            <p:cNvPr id="102" name="Group 25">
              <a:extLst>
                <a:ext uri="{FF2B5EF4-FFF2-40B4-BE49-F238E27FC236}">
                  <a16:creationId xmlns:a16="http://schemas.microsoft.com/office/drawing/2014/main" id="{33E32895-74E9-F70E-2CBE-1C146550FBCA}"/>
                </a:ext>
              </a:extLst>
            </p:cNvPr>
            <p:cNvGrpSpPr/>
            <p:nvPr/>
          </p:nvGrpSpPr>
          <p:grpSpPr>
            <a:xfrm>
              <a:off x="115082" y="0"/>
              <a:ext cx="4919290" cy="1157031"/>
              <a:chOff x="0" y="0"/>
              <a:chExt cx="971712" cy="228549"/>
            </a:xfrm>
          </p:grpSpPr>
          <p:sp>
            <p:nvSpPr>
              <p:cNvPr id="103" name="Freeform 26">
                <a:extLst>
                  <a:ext uri="{FF2B5EF4-FFF2-40B4-BE49-F238E27FC236}">
                    <a16:creationId xmlns:a16="http://schemas.microsoft.com/office/drawing/2014/main" id="{E49C5D4A-21C8-5E2B-D15C-1D4D42D8AC1B}"/>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B1CCB4"/>
              </a:solidFill>
              <a:ln w="19050" cap="sq">
                <a:solidFill>
                  <a:srgbClr val="485849"/>
                </a:solidFill>
                <a:prstDash val="solid"/>
                <a:miter/>
              </a:ln>
            </p:spPr>
            <p:txBody>
              <a:bodyPr anchor="ctr" anchorCtr="0"/>
              <a:lstStyle/>
              <a:p>
                <a:pPr algn="ctr"/>
                <a:r>
                  <a:rPr lang="en-US" altLang="ko-KR" sz="3600" dirty="0">
                    <a:solidFill>
                      <a:schemeClr val="bg1"/>
                    </a:solidFill>
                    <a:latin typeface="Tlab 레트로라이프" panose="020B0600000101010101" charset="-127"/>
                    <a:ea typeface="Tlab 레트로라이프" panose="020B0600000101010101" charset="-127"/>
                  </a:rPr>
                  <a:t>Hyperparameter</a:t>
                </a:r>
                <a:br>
                  <a:rPr lang="en-US" altLang="ko-KR" sz="3600" dirty="0">
                    <a:solidFill>
                      <a:schemeClr val="bg1"/>
                    </a:solidFill>
                    <a:latin typeface="Tlab 레트로라이프" panose="020B0600000101010101" charset="-127"/>
                    <a:ea typeface="Tlab 레트로라이프" panose="020B0600000101010101" charset="-127"/>
                  </a:rPr>
                </a:br>
                <a:r>
                  <a:rPr lang="en-US" altLang="ko-KR" sz="3600" dirty="0">
                    <a:solidFill>
                      <a:schemeClr val="bg1"/>
                    </a:solidFill>
                    <a:latin typeface="Tlab 레트로라이프" panose="020B0600000101010101" charset="-127"/>
                    <a:ea typeface="Tlab 레트로라이프" panose="020B0600000101010101" charset="-127"/>
                  </a:rPr>
                  <a:t>Tuning</a:t>
                </a:r>
              </a:p>
            </p:txBody>
          </p:sp>
          <p:sp>
            <p:nvSpPr>
              <p:cNvPr id="104" name="TextBox 27">
                <a:extLst>
                  <a:ext uri="{FF2B5EF4-FFF2-40B4-BE49-F238E27FC236}">
                    <a16:creationId xmlns:a16="http://schemas.microsoft.com/office/drawing/2014/main" id="{74C83E1B-E8F7-A1FC-5D01-23A86B6502F0}"/>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sp>
        <p:nvSpPr>
          <p:cNvPr id="124" name="TextBox 45">
            <a:extLst>
              <a:ext uri="{FF2B5EF4-FFF2-40B4-BE49-F238E27FC236}">
                <a16:creationId xmlns:a16="http://schemas.microsoft.com/office/drawing/2014/main" id="{77CE4A86-4FB7-B09A-8764-D22D1F732BBD}"/>
              </a:ext>
            </a:extLst>
          </p:cNvPr>
          <p:cNvSpPr txBox="1"/>
          <p:nvPr/>
        </p:nvSpPr>
        <p:spPr>
          <a:xfrm>
            <a:off x="7924800" y="3763417"/>
            <a:ext cx="9220200" cy="403059"/>
          </a:xfrm>
          <a:prstGeom prst="rect">
            <a:avLst/>
          </a:prstGeom>
        </p:spPr>
        <p:txBody>
          <a:bodyPr wrap="square" lIns="0" tIns="0" rIns="0" bIns="0" rtlCol="0" anchor="t">
            <a:spAutoFit/>
          </a:bodyPr>
          <a:lstStyle/>
          <a:p>
            <a:pPr>
              <a:lnSpc>
                <a:spcPts val="3079"/>
              </a:lnSpc>
            </a:pPr>
            <a:r>
              <a:rPr lang="en-US" altLang="ko-KR" sz="3000" dirty="0">
                <a:solidFill>
                  <a:srgbClr val="485849"/>
                </a:solidFill>
                <a:highlight>
                  <a:srgbClr val="C7D1AB"/>
                </a:highlight>
                <a:latin typeface="TDTD순고딕"/>
                <a:ea typeface="TDTD순고딕"/>
                <a:cs typeface="TDTD순고딕"/>
                <a:sym typeface="TDTD순고딕"/>
              </a:rPr>
              <a:t>Performed tuning using </a:t>
            </a:r>
            <a:r>
              <a:rPr lang="en-US" altLang="ko-KR" sz="3000" dirty="0" err="1">
                <a:solidFill>
                  <a:srgbClr val="485849"/>
                </a:solidFill>
                <a:highlight>
                  <a:srgbClr val="C7D1AB"/>
                </a:highlight>
                <a:latin typeface="TDTD순고딕"/>
                <a:ea typeface="TDTD순고딕"/>
                <a:cs typeface="TDTD순고딕"/>
                <a:sym typeface="TDTD순고딕"/>
              </a:rPr>
              <a:t>GridSearchCV</a:t>
            </a:r>
            <a:endParaRPr lang="en-US" altLang="ko-KR" sz="3000" dirty="0">
              <a:solidFill>
                <a:srgbClr val="485849"/>
              </a:solidFill>
              <a:highlight>
                <a:srgbClr val="C7D1AB"/>
              </a:highlight>
              <a:latin typeface="TDTD순고딕"/>
              <a:ea typeface="TDTD순고딕"/>
              <a:cs typeface="TDTD순고딕"/>
              <a:sym typeface="TDTD순고딕"/>
            </a:endParaRPr>
          </a:p>
        </p:txBody>
      </p:sp>
      <p:sp>
        <p:nvSpPr>
          <p:cNvPr id="126" name="TextBox 47">
            <a:extLst>
              <a:ext uri="{FF2B5EF4-FFF2-40B4-BE49-F238E27FC236}">
                <a16:creationId xmlns:a16="http://schemas.microsoft.com/office/drawing/2014/main" id="{0E89F51D-3B33-9F18-DE52-722A697144B7}"/>
              </a:ext>
            </a:extLst>
          </p:cNvPr>
          <p:cNvSpPr txBox="1"/>
          <p:nvPr/>
        </p:nvSpPr>
        <p:spPr>
          <a:xfrm>
            <a:off x="6761500" y="5310087"/>
            <a:ext cx="7792700" cy="783163"/>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Evaluated with </a:t>
            </a:r>
            <a:r>
              <a:rPr lang="en-US" sz="2500" dirty="0" err="1">
                <a:solidFill>
                  <a:srgbClr val="AACAAE"/>
                </a:solidFill>
                <a:latin typeface="TDTD순고딕"/>
                <a:ea typeface="TDTD순고딕"/>
                <a:cs typeface="TDTD순고딕"/>
                <a:sym typeface="TDTD순고딕"/>
              </a:rPr>
              <a:t>classification_report</a:t>
            </a:r>
            <a:endParaRPr lang="en-US" sz="2500" dirty="0">
              <a:solidFill>
                <a:srgbClr val="AACAAE"/>
              </a:solidFill>
              <a:latin typeface="TDTD순고딕"/>
              <a:ea typeface="TDTD순고딕"/>
              <a:cs typeface="TDTD순고딕"/>
              <a:sym typeface="TDTD순고딕"/>
            </a:endParaRPr>
          </a:p>
          <a:p>
            <a:pPr algn="l">
              <a:lnSpc>
                <a:spcPts val="3079"/>
              </a:lnSpc>
            </a:pPr>
            <a:r>
              <a:rPr lang="en-US" sz="2500" dirty="0">
                <a:solidFill>
                  <a:srgbClr val="AACAAE"/>
                </a:solidFill>
                <a:latin typeface="TDTD순고딕"/>
                <a:ea typeface="TDTD순고딕"/>
                <a:cs typeface="TDTD순고딕"/>
                <a:sym typeface="TDTD순고딕"/>
              </a:rPr>
              <a:t>Checked accuracy, precision, and recall on test set</a:t>
            </a:r>
          </a:p>
        </p:txBody>
      </p:sp>
      <p:grpSp>
        <p:nvGrpSpPr>
          <p:cNvPr id="145" name="Group 28">
            <a:extLst>
              <a:ext uri="{FF2B5EF4-FFF2-40B4-BE49-F238E27FC236}">
                <a16:creationId xmlns:a16="http://schemas.microsoft.com/office/drawing/2014/main" id="{72A54893-3D0A-58E4-9F3D-86B5E2FDFD63}"/>
              </a:ext>
            </a:extLst>
          </p:cNvPr>
          <p:cNvGrpSpPr/>
          <p:nvPr/>
        </p:nvGrpSpPr>
        <p:grpSpPr>
          <a:xfrm>
            <a:off x="2233236" y="6950026"/>
            <a:ext cx="3775779" cy="973127"/>
            <a:chOff x="0" y="0"/>
            <a:chExt cx="5034372" cy="1297502"/>
          </a:xfrm>
        </p:grpSpPr>
        <p:grpSp>
          <p:nvGrpSpPr>
            <p:cNvPr id="146" name="Group 29">
              <a:extLst>
                <a:ext uri="{FF2B5EF4-FFF2-40B4-BE49-F238E27FC236}">
                  <a16:creationId xmlns:a16="http://schemas.microsoft.com/office/drawing/2014/main" id="{BE399740-FE82-9DA4-45DA-9BE8443786B6}"/>
                </a:ext>
              </a:extLst>
            </p:cNvPr>
            <p:cNvGrpSpPr/>
            <p:nvPr/>
          </p:nvGrpSpPr>
          <p:grpSpPr>
            <a:xfrm>
              <a:off x="0" y="140471"/>
              <a:ext cx="4919290" cy="1157031"/>
              <a:chOff x="0" y="0"/>
              <a:chExt cx="971712" cy="228549"/>
            </a:xfrm>
          </p:grpSpPr>
          <p:sp>
            <p:nvSpPr>
              <p:cNvPr id="150" name="Freeform 30">
                <a:extLst>
                  <a:ext uri="{FF2B5EF4-FFF2-40B4-BE49-F238E27FC236}">
                    <a16:creationId xmlns:a16="http://schemas.microsoft.com/office/drawing/2014/main" id="{66EEEC9A-1338-3756-FF9F-0F196BD10DA5}"/>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151" name="TextBox 31">
                <a:extLst>
                  <a:ext uri="{FF2B5EF4-FFF2-40B4-BE49-F238E27FC236}">
                    <a16:creationId xmlns:a16="http://schemas.microsoft.com/office/drawing/2014/main" id="{BF878981-2C11-6D69-E2C6-E3325FFA1E14}"/>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nvGrpSpPr>
            <p:cNvPr id="147" name="Group 32">
              <a:extLst>
                <a:ext uri="{FF2B5EF4-FFF2-40B4-BE49-F238E27FC236}">
                  <a16:creationId xmlns:a16="http://schemas.microsoft.com/office/drawing/2014/main" id="{7FB2E790-66B0-C17C-D915-EFA801FC44D2}"/>
                </a:ext>
              </a:extLst>
            </p:cNvPr>
            <p:cNvGrpSpPr/>
            <p:nvPr/>
          </p:nvGrpSpPr>
          <p:grpSpPr>
            <a:xfrm>
              <a:off x="115082" y="0"/>
              <a:ext cx="4919290" cy="1157031"/>
              <a:chOff x="0" y="0"/>
              <a:chExt cx="971712" cy="228549"/>
            </a:xfrm>
          </p:grpSpPr>
          <p:sp>
            <p:nvSpPr>
              <p:cNvPr id="148" name="Freeform 33">
                <a:extLst>
                  <a:ext uri="{FF2B5EF4-FFF2-40B4-BE49-F238E27FC236}">
                    <a16:creationId xmlns:a16="http://schemas.microsoft.com/office/drawing/2014/main" id="{25CF72E4-4788-6080-82F0-A375BC9690CE}"/>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658C6A"/>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Real-Time </a:t>
                </a:r>
              </a:p>
              <a:p>
                <a:pPr algn="ctr"/>
                <a:r>
                  <a:rPr lang="en-US" altLang="ko-KR" sz="2400" dirty="0">
                    <a:solidFill>
                      <a:schemeClr val="bg1"/>
                    </a:solidFill>
                    <a:latin typeface="Tlab 레트로라이프" panose="020B0600000101010101" charset="-127"/>
                    <a:ea typeface="Tlab 레트로라이프" panose="020B0600000101010101" charset="-127"/>
                  </a:rPr>
                  <a:t>Prediction Function</a:t>
                </a:r>
                <a:endParaRPr lang="ko-KR" altLang="en-US" sz="2400" dirty="0">
                  <a:solidFill>
                    <a:schemeClr val="bg1"/>
                  </a:solidFill>
                  <a:latin typeface="Tlab 레트로라이프" panose="020B0600000101010101" charset="-127"/>
                  <a:ea typeface="Tlab 레트로라이프" panose="020B0600000101010101" charset="-127"/>
                </a:endParaRPr>
              </a:p>
            </p:txBody>
          </p:sp>
          <p:sp>
            <p:nvSpPr>
              <p:cNvPr id="149" name="TextBox 34">
                <a:extLst>
                  <a:ext uri="{FF2B5EF4-FFF2-40B4-BE49-F238E27FC236}">
                    <a16:creationId xmlns:a16="http://schemas.microsoft.com/office/drawing/2014/main" id="{DD836077-5763-C766-33C1-7A3C66F9277C}"/>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grpSp>
        <p:nvGrpSpPr>
          <p:cNvPr id="4" name="그룹 3">
            <a:extLst>
              <a:ext uri="{FF2B5EF4-FFF2-40B4-BE49-F238E27FC236}">
                <a16:creationId xmlns:a16="http://schemas.microsoft.com/office/drawing/2014/main" id="{5998955C-7484-4DBF-9106-968369DFE973}"/>
              </a:ext>
            </a:extLst>
          </p:cNvPr>
          <p:cNvGrpSpPr/>
          <p:nvPr/>
        </p:nvGrpSpPr>
        <p:grpSpPr>
          <a:xfrm>
            <a:off x="2209800" y="5262524"/>
            <a:ext cx="3775779" cy="973127"/>
            <a:chOff x="2209800" y="5262524"/>
            <a:chExt cx="3775779" cy="973127"/>
          </a:xfrm>
        </p:grpSpPr>
        <p:grpSp>
          <p:nvGrpSpPr>
            <p:cNvPr id="158" name="Group 35">
              <a:extLst>
                <a:ext uri="{FF2B5EF4-FFF2-40B4-BE49-F238E27FC236}">
                  <a16:creationId xmlns:a16="http://schemas.microsoft.com/office/drawing/2014/main" id="{05CBCA1F-1143-B5D4-1324-8F756E446767}"/>
                </a:ext>
              </a:extLst>
            </p:cNvPr>
            <p:cNvGrpSpPr/>
            <p:nvPr/>
          </p:nvGrpSpPr>
          <p:grpSpPr>
            <a:xfrm>
              <a:off x="2209800" y="5367877"/>
              <a:ext cx="3689468" cy="867774"/>
              <a:chOff x="0" y="0"/>
              <a:chExt cx="971712" cy="228549"/>
            </a:xfrm>
          </p:grpSpPr>
          <p:sp>
            <p:nvSpPr>
              <p:cNvPr id="159" name="Freeform 36">
                <a:extLst>
                  <a:ext uri="{FF2B5EF4-FFF2-40B4-BE49-F238E27FC236}">
                    <a16:creationId xmlns:a16="http://schemas.microsoft.com/office/drawing/2014/main" id="{6936E404-D558-3F3E-E0BE-E60358E49E85}"/>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160" name="TextBox 37">
                <a:extLst>
                  <a:ext uri="{FF2B5EF4-FFF2-40B4-BE49-F238E27FC236}">
                    <a16:creationId xmlns:a16="http://schemas.microsoft.com/office/drawing/2014/main" id="{9DE4EEA7-7E7D-F5EA-CB70-F3E65867158D}"/>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nvGrpSpPr>
            <p:cNvPr id="161" name="Group 38">
              <a:extLst>
                <a:ext uri="{FF2B5EF4-FFF2-40B4-BE49-F238E27FC236}">
                  <a16:creationId xmlns:a16="http://schemas.microsoft.com/office/drawing/2014/main" id="{D0E76758-72DB-E103-950A-0A5195E2C6C7}"/>
                </a:ext>
              </a:extLst>
            </p:cNvPr>
            <p:cNvGrpSpPr>
              <a:grpSpLocks noChangeAspect="1"/>
            </p:cNvGrpSpPr>
            <p:nvPr/>
          </p:nvGrpSpPr>
          <p:grpSpPr>
            <a:xfrm>
              <a:off x="2296111" y="5262524"/>
              <a:ext cx="3689468" cy="867774"/>
              <a:chOff x="0" y="0"/>
              <a:chExt cx="971712" cy="228549"/>
            </a:xfrm>
          </p:grpSpPr>
          <p:sp>
            <p:nvSpPr>
              <p:cNvPr id="162" name="Freeform 39">
                <a:extLst>
                  <a:ext uri="{FF2B5EF4-FFF2-40B4-BE49-F238E27FC236}">
                    <a16:creationId xmlns:a16="http://schemas.microsoft.com/office/drawing/2014/main" id="{DB7404B8-E698-F2E8-9CDE-701E6499A03F}"/>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85B38B"/>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Model Evaluation</a:t>
                </a:r>
                <a:endParaRPr lang="ko-KR" altLang="en-US" sz="2400" dirty="0">
                  <a:solidFill>
                    <a:schemeClr val="bg1"/>
                  </a:solidFill>
                  <a:latin typeface="Tlab 레트로라이프" panose="020B0600000101010101" charset="-127"/>
                  <a:ea typeface="Tlab 레트로라이프" panose="020B0600000101010101" charset="-127"/>
                </a:endParaRPr>
              </a:p>
            </p:txBody>
          </p:sp>
          <p:sp>
            <p:nvSpPr>
              <p:cNvPr id="163" name="TextBox 40">
                <a:extLst>
                  <a:ext uri="{FF2B5EF4-FFF2-40B4-BE49-F238E27FC236}">
                    <a16:creationId xmlns:a16="http://schemas.microsoft.com/office/drawing/2014/main" id="{17D9037C-553A-73E0-BCA1-A99B0DEF8AF1}"/>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sp>
        <p:nvSpPr>
          <p:cNvPr id="3" name="TextBox 20">
            <a:extLst>
              <a:ext uri="{FF2B5EF4-FFF2-40B4-BE49-F238E27FC236}">
                <a16:creationId xmlns:a16="http://schemas.microsoft.com/office/drawing/2014/main" id="{E154D9AB-06DD-52F9-D497-45BD66239547}"/>
              </a:ext>
            </a:extLst>
          </p:cNvPr>
          <p:cNvSpPr txBox="1"/>
          <p:nvPr/>
        </p:nvSpPr>
        <p:spPr>
          <a:xfrm>
            <a:off x="1822668" y="989012"/>
            <a:ext cx="3054131" cy="1792798"/>
          </a:xfrm>
          <a:prstGeom prst="rect">
            <a:avLst/>
          </a:prstGeom>
        </p:spPr>
        <p:txBody>
          <a:bodyPr wrap="square" lIns="0" tIns="0" rIns="0" bIns="0" rtlCol="0" anchor="t">
            <a:spAutoFit/>
          </a:bodyPr>
          <a:lstStyle/>
          <a:p>
            <a:pPr algn="l">
              <a:lnSpc>
                <a:spcPts val="14491"/>
              </a:lnSpc>
            </a:pPr>
            <a:r>
              <a:rPr lang="en-US" sz="10350" b="1" dirty="0">
                <a:solidFill>
                  <a:srgbClr val="8CB791">
                    <a:alpha val="73725"/>
                  </a:srgbClr>
                </a:solidFill>
                <a:latin typeface="Tlab 레트로라이프 Bold"/>
                <a:ea typeface="Tlab 레트로라이프 Bold"/>
                <a:cs typeface="Tlab 레트로라이프 Bold"/>
                <a:sym typeface="Tlab 레트로라이프 Bold"/>
              </a:rPr>
              <a:t>04</a:t>
            </a:r>
            <a:r>
              <a:rPr lang="en-US" sz="5000" b="1" dirty="0">
                <a:solidFill>
                  <a:srgbClr val="8CB791">
                    <a:alpha val="73725"/>
                  </a:srgbClr>
                </a:solidFill>
                <a:latin typeface="Tlab 레트로라이프 Bold"/>
                <a:ea typeface="Tlab 레트로라이프 Bold"/>
                <a:cs typeface="Tlab 레트로라이프 Bold"/>
                <a:sym typeface="Tlab 레트로라이프 Bold"/>
              </a:rPr>
              <a:t>-2</a:t>
            </a:r>
          </a:p>
        </p:txBody>
      </p:sp>
      <p:sp>
        <p:nvSpPr>
          <p:cNvPr id="5" name="직사각형 4">
            <a:extLst>
              <a:ext uri="{FF2B5EF4-FFF2-40B4-BE49-F238E27FC236}">
                <a16:creationId xmlns:a16="http://schemas.microsoft.com/office/drawing/2014/main" id="{4C0810D4-ECA3-41EB-086A-26A83BBDEF85}"/>
              </a:ext>
            </a:extLst>
          </p:cNvPr>
          <p:cNvSpPr/>
          <p:nvPr/>
        </p:nvSpPr>
        <p:spPr>
          <a:xfrm>
            <a:off x="6708764" y="5018051"/>
            <a:ext cx="10287000" cy="32622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9A49FC02-CCE2-DF72-46C5-0CB988F7FD87}"/>
              </a:ext>
            </a:extLst>
          </p:cNvPr>
          <p:cNvPicPr>
            <a:picLocks noChangeAspect="1"/>
          </p:cNvPicPr>
          <p:nvPr/>
        </p:nvPicPr>
        <p:blipFill>
          <a:blip r:embed="rId2"/>
          <a:stretch>
            <a:fillRect/>
          </a:stretch>
        </p:blipFill>
        <p:spPr>
          <a:xfrm>
            <a:off x="7020267" y="5279574"/>
            <a:ext cx="5775504" cy="2211506"/>
          </a:xfrm>
          <a:prstGeom prst="rect">
            <a:avLst/>
          </a:prstGeom>
        </p:spPr>
      </p:pic>
      <p:pic>
        <p:nvPicPr>
          <p:cNvPr id="8" name="그림 7">
            <a:extLst>
              <a:ext uri="{FF2B5EF4-FFF2-40B4-BE49-F238E27FC236}">
                <a16:creationId xmlns:a16="http://schemas.microsoft.com/office/drawing/2014/main" id="{FF39F453-CA0A-660A-F8C3-AD4595DCE39F}"/>
              </a:ext>
            </a:extLst>
          </p:cNvPr>
          <p:cNvPicPr>
            <a:picLocks noChangeAspect="1"/>
          </p:cNvPicPr>
          <p:nvPr/>
        </p:nvPicPr>
        <p:blipFill>
          <a:blip r:embed="rId3"/>
          <a:stretch>
            <a:fillRect/>
          </a:stretch>
        </p:blipFill>
        <p:spPr>
          <a:xfrm>
            <a:off x="13054538" y="4530793"/>
            <a:ext cx="3810000" cy="4236720"/>
          </a:xfrm>
          <a:prstGeom prst="rect">
            <a:avLst/>
          </a:prstGeom>
        </p:spPr>
      </p:pic>
      <p:sp>
        <p:nvSpPr>
          <p:cNvPr id="11" name="TextBox 19">
            <a:extLst>
              <a:ext uri="{FF2B5EF4-FFF2-40B4-BE49-F238E27FC236}">
                <a16:creationId xmlns:a16="http://schemas.microsoft.com/office/drawing/2014/main" id="{6667F40F-9A3F-DA38-A582-0AE310CD472A}"/>
              </a:ext>
            </a:extLst>
          </p:cNvPr>
          <p:cNvSpPr txBox="1"/>
          <p:nvPr/>
        </p:nvSpPr>
        <p:spPr>
          <a:xfrm>
            <a:off x="4849402" y="1410881"/>
            <a:ext cx="7875998" cy="1211870"/>
          </a:xfrm>
          <a:prstGeom prst="rect">
            <a:avLst/>
          </a:prstGeom>
        </p:spPr>
        <p:txBody>
          <a:bodyPr wrap="square"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Model Design</a:t>
            </a:r>
          </a:p>
        </p:txBody>
      </p:sp>
    </p:spTree>
    <p:extLst>
      <p:ext uri="{BB962C8B-B14F-4D97-AF65-F5344CB8AC3E}">
        <p14:creationId xmlns:p14="http://schemas.microsoft.com/office/powerpoint/2010/main" val="961352135"/>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47D-E9DC-6C2C-5D1C-23D025318928}"/>
            </a:ext>
          </a:extLst>
        </p:cNvPr>
        <p:cNvGrpSpPr/>
        <p:nvPr/>
      </p:nvGrpSpPr>
      <p:grpSpPr>
        <a:xfrm>
          <a:off x="0" y="0"/>
          <a:ext cx="0" cy="0"/>
          <a:chOff x="0" y="0"/>
          <a:chExt cx="0" cy="0"/>
        </a:xfrm>
      </p:grpSpPr>
      <p:grpSp>
        <p:nvGrpSpPr>
          <p:cNvPr id="100" name="Group 21">
            <a:extLst>
              <a:ext uri="{FF2B5EF4-FFF2-40B4-BE49-F238E27FC236}">
                <a16:creationId xmlns:a16="http://schemas.microsoft.com/office/drawing/2014/main" id="{654F1712-1C61-3EA9-BC17-5125E910E0C5}"/>
              </a:ext>
            </a:extLst>
          </p:cNvPr>
          <p:cNvGrpSpPr/>
          <p:nvPr/>
        </p:nvGrpSpPr>
        <p:grpSpPr>
          <a:xfrm>
            <a:off x="2209800" y="3695700"/>
            <a:ext cx="3775779" cy="973127"/>
            <a:chOff x="0" y="0"/>
            <a:chExt cx="5034372" cy="1297502"/>
          </a:xfrm>
        </p:grpSpPr>
        <p:grpSp>
          <p:nvGrpSpPr>
            <p:cNvPr id="101" name="Group 22">
              <a:extLst>
                <a:ext uri="{FF2B5EF4-FFF2-40B4-BE49-F238E27FC236}">
                  <a16:creationId xmlns:a16="http://schemas.microsoft.com/office/drawing/2014/main" id="{F86285B7-7466-75EA-A10D-A96C6E19A445}"/>
                </a:ext>
              </a:extLst>
            </p:cNvPr>
            <p:cNvGrpSpPr/>
            <p:nvPr/>
          </p:nvGrpSpPr>
          <p:grpSpPr>
            <a:xfrm>
              <a:off x="0" y="140471"/>
              <a:ext cx="4919290" cy="1157031"/>
              <a:chOff x="0" y="0"/>
              <a:chExt cx="971712" cy="228549"/>
            </a:xfrm>
          </p:grpSpPr>
          <p:sp>
            <p:nvSpPr>
              <p:cNvPr id="105" name="Freeform 23">
                <a:extLst>
                  <a:ext uri="{FF2B5EF4-FFF2-40B4-BE49-F238E27FC236}">
                    <a16:creationId xmlns:a16="http://schemas.microsoft.com/office/drawing/2014/main" id="{BACB3DC9-0310-B0F1-2F7F-A68A4F419732}"/>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106" name="TextBox 24">
                <a:extLst>
                  <a:ext uri="{FF2B5EF4-FFF2-40B4-BE49-F238E27FC236}">
                    <a16:creationId xmlns:a16="http://schemas.microsoft.com/office/drawing/2014/main" id="{E339BE7A-02A5-EA4F-C267-25E05C924D26}"/>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nvGrpSpPr>
            <p:cNvPr id="102" name="Group 25">
              <a:extLst>
                <a:ext uri="{FF2B5EF4-FFF2-40B4-BE49-F238E27FC236}">
                  <a16:creationId xmlns:a16="http://schemas.microsoft.com/office/drawing/2014/main" id="{50E08755-E9D6-A4A0-205C-0E2C7A785310}"/>
                </a:ext>
              </a:extLst>
            </p:cNvPr>
            <p:cNvGrpSpPr/>
            <p:nvPr/>
          </p:nvGrpSpPr>
          <p:grpSpPr>
            <a:xfrm>
              <a:off x="115082" y="0"/>
              <a:ext cx="4919290" cy="1157031"/>
              <a:chOff x="0" y="0"/>
              <a:chExt cx="971712" cy="228549"/>
            </a:xfrm>
          </p:grpSpPr>
          <p:sp>
            <p:nvSpPr>
              <p:cNvPr id="103" name="Freeform 26">
                <a:extLst>
                  <a:ext uri="{FF2B5EF4-FFF2-40B4-BE49-F238E27FC236}">
                    <a16:creationId xmlns:a16="http://schemas.microsoft.com/office/drawing/2014/main" id="{36D913FA-F963-6E78-877F-E2CC28549F35}"/>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B1CCB4"/>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Hyperparameter</a:t>
                </a:r>
                <a:br>
                  <a:rPr lang="en-US" altLang="ko-KR" sz="2400" dirty="0">
                    <a:solidFill>
                      <a:schemeClr val="bg1"/>
                    </a:solidFill>
                    <a:latin typeface="Tlab 레트로라이프" panose="020B0600000101010101" charset="-127"/>
                    <a:ea typeface="Tlab 레트로라이프" panose="020B0600000101010101" charset="-127"/>
                  </a:rPr>
                </a:br>
                <a:r>
                  <a:rPr lang="en-US" altLang="ko-KR" sz="2400" dirty="0">
                    <a:solidFill>
                      <a:schemeClr val="bg1"/>
                    </a:solidFill>
                    <a:latin typeface="Tlab 레트로라이프" panose="020B0600000101010101" charset="-127"/>
                    <a:ea typeface="Tlab 레트로라이프" panose="020B0600000101010101" charset="-127"/>
                  </a:rPr>
                  <a:t>Tuning</a:t>
                </a:r>
              </a:p>
            </p:txBody>
          </p:sp>
          <p:sp>
            <p:nvSpPr>
              <p:cNvPr id="104" name="TextBox 27">
                <a:extLst>
                  <a:ext uri="{FF2B5EF4-FFF2-40B4-BE49-F238E27FC236}">
                    <a16:creationId xmlns:a16="http://schemas.microsoft.com/office/drawing/2014/main" id="{2094E953-8C35-DA19-6662-B380CFAD19B8}"/>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grpSp>
        <p:nvGrpSpPr>
          <p:cNvPr id="107" name="Group 28">
            <a:extLst>
              <a:ext uri="{FF2B5EF4-FFF2-40B4-BE49-F238E27FC236}">
                <a16:creationId xmlns:a16="http://schemas.microsoft.com/office/drawing/2014/main" id="{2C2A2821-5ED3-5E78-5480-1DC5F51E256D}"/>
              </a:ext>
            </a:extLst>
          </p:cNvPr>
          <p:cNvGrpSpPr/>
          <p:nvPr/>
        </p:nvGrpSpPr>
        <p:grpSpPr>
          <a:xfrm>
            <a:off x="2233236" y="6950026"/>
            <a:ext cx="3775779" cy="973127"/>
            <a:chOff x="0" y="0"/>
            <a:chExt cx="5034372" cy="1297502"/>
          </a:xfrm>
        </p:grpSpPr>
        <p:grpSp>
          <p:nvGrpSpPr>
            <p:cNvPr id="108" name="Group 29">
              <a:extLst>
                <a:ext uri="{FF2B5EF4-FFF2-40B4-BE49-F238E27FC236}">
                  <a16:creationId xmlns:a16="http://schemas.microsoft.com/office/drawing/2014/main" id="{13F2CE3E-7ADC-815D-8648-380708D30FAF}"/>
                </a:ext>
              </a:extLst>
            </p:cNvPr>
            <p:cNvGrpSpPr/>
            <p:nvPr/>
          </p:nvGrpSpPr>
          <p:grpSpPr>
            <a:xfrm>
              <a:off x="0" y="140471"/>
              <a:ext cx="4919290" cy="1157031"/>
              <a:chOff x="0" y="0"/>
              <a:chExt cx="971712" cy="228549"/>
            </a:xfrm>
          </p:grpSpPr>
          <p:sp>
            <p:nvSpPr>
              <p:cNvPr id="112" name="Freeform 30">
                <a:extLst>
                  <a:ext uri="{FF2B5EF4-FFF2-40B4-BE49-F238E27FC236}">
                    <a16:creationId xmlns:a16="http://schemas.microsoft.com/office/drawing/2014/main" id="{FE43CAC4-0DEB-AE66-9BFC-B27726CB2CCF}"/>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113" name="TextBox 31">
                <a:extLst>
                  <a:ext uri="{FF2B5EF4-FFF2-40B4-BE49-F238E27FC236}">
                    <a16:creationId xmlns:a16="http://schemas.microsoft.com/office/drawing/2014/main" id="{E4C53A00-0EDE-A84E-73A3-2A30A82C3F45}"/>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nvGrpSpPr>
            <p:cNvPr id="109" name="Group 32">
              <a:extLst>
                <a:ext uri="{FF2B5EF4-FFF2-40B4-BE49-F238E27FC236}">
                  <a16:creationId xmlns:a16="http://schemas.microsoft.com/office/drawing/2014/main" id="{2787E10A-26A3-7B6D-DE0F-0A1D8762B489}"/>
                </a:ext>
              </a:extLst>
            </p:cNvPr>
            <p:cNvGrpSpPr/>
            <p:nvPr/>
          </p:nvGrpSpPr>
          <p:grpSpPr>
            <a:xfrm>
              <a:off x="115082" y="0"/>
              <a:ext cx="4919290" cy="1157031"/>
              <a:chOff x="0" y="0"/>
              <a:chExt cx="971712" cy="228549"/>
            </a:xfrm>
          </p:grpSpPr>
          <p:sp>
            <p:nvSpPr>
              <p:cNvPr id="110" name="Freeform 33">
                <a:extLst>
                  <a:ext uri="{FF2B5EF4-FFF2-40B4-BE49-F238E27FC236}">
                    <a16:creationId xmlns:a16="http://schemas.microsoft.com/office/drawing/2014/main" id="{E6905F80-5677-E5B8-6C9F-021AFF1A0DB6}"/>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658C6A"/>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Real-Time </a:t>
                </a:r>
              </a:p>
              <a:p>
                <a:pPr algn="ctr"/>
                <a:r>
                  <a:rPr lang="en-US" altLang="ko-KR" sz="2400" dirty="0">
                    <a:solidFill>
                      <a:schemeClr val="bg1"/>
                    </a:solidFill>
                    <a:latin typeface="Tlab 레트로라이프" panose="020B0600000101010101" charset="-127"/>
                    <a:ea typeface="Tlab 레트로라이프" panose="020B0600000101010101" charset="-127"/>
                  </a:rPr>
                  <a:t>Prediction Function</a:t>
                </a:r>
                <a:endParaRPr lang="ko-KR" altLang="en-US" sz="2400" dirty="0">
                  <a:solidFill>
                    <a:schemeClr val="bg1"/>
                  </a:solidFill>
                  <a:latin typeface="Tlab 레트로라이프" panose="020B0600000101010101" charset="-127"/>
                  <a:ea typeface="Tlab 레트로라이프" panose="020B0600000101010101" charset="-127"/>
                </a:endParaRPr>
              </a:p>
            </p:txBody>
          </p:sp>
          <p:sp>
            <p:nvSpPr>
              <p:cNvPr id="111" name="TextBox 34">
                <a:extLst>
                  <a:ext uri="{FF2B5EF4-FFF2-40B4-BE49-F238E27FC236}">
                    <a16:creationId xmlns:a16="http://schemas.microsoft.com/office/drawing/2014/main" id="{90B6D2A2-FC61-9A73-4481-541CD936B3E0}"/>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sp>
        <p:nvSpPr>
          <p:cNvPr id="124" name="TextBox 45">
            <a:extLst>
              <a:ext uri="{FF2B5EF4-FFF2-40B4-BE49-F238E27FC236}">
                <a16:creationId xmlns:a16="http://schemas.microsoft.com/office/drawing/2014/main" id="{7510F08C-2D7D-C26C-7B92-ABE95035812C}"/>
              </a:ext>
            </a:extLst>
          </p:cNvPr>
          <p:cNvSpPr txBox="1"/>
          <p:nvPr/>
        </p:nvSpPr>
        <p:spPr>
          <a:xfrm>
            <a:off x="6755637" y="3936778"/>
            <a:ext cx="7792700" cy="385618"/>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Performed tuning using </a:t>
            </a:r>
            <a:r>
              <a:rPr lang="en-US" sz="2500" dirty="0" err="1">
                <a:solidFill>
                  <a:srgbClr val="AACAAE"/>
                </a:solidFill>
                <a:latin typeface="TDTD순고딕"/>
                <a:ea typeface="TDTD순고딕"/>
                <a:cs typeface="TDTD순고딕"/>
                <a:sym typeface="TDTD순고딕"/>
              </a:rPr>
              <a:t>GridSearchCV</a:t>
            </a:r>
            <a:endParaRPr lang="en-US" sz="2500" dirty="0">
              <a:solidFill>
                <a:srgbClr val="AACAAE"/>
              </a:solidFill>
              <a:latin typeface="TDTD순고딕"/>
              <a:ea typeface="TDTD순고딕"/>
              <a:cs typeface="TDTD순고딕"/>
              <a:sym typeface="TDTD순고딕"/>
            </a:endParaRPr>
          </a:p>
        </p:txBody>
      </p:sp>
      <p:sp>
        <p:nvSpPr>
          <p:cNvPr id="126" name="TextBox 47">
            <a:extLst>
              <a:ext uri="{FF2B5EF4-FFF2-40B4-BE49-F238E27FC236}">
                <a16:creationId xmlns:a16="http://schemas.microsoft.com/office/drawing/2014/main" id="{8C7B092B-5551-6BD4-6D39-A79B99085538}"/>
              </a:ext>
            </a:extLst>
          </p:cNvPr>
          <p:cNvSpPr txBox="1"/>
          <p:nvPr/>
        </p:nvSpPr>
        <p:spPr>
          <a:xfrm>
            <a:off x="7924800" y="5430436"/>
            <a:ext cx="9129252" cy="800604"/>
          </a:xfrm>
          <a:prstGeom prst="rect">
            <a:avLst/>
          </a:prstGeom>
        </p:spPr>
        <p:txBody>
          <a:bodyPr wrap="square" lIns="0" tIns="0" rIns="0" bIns="0" rtlCol="0" anchor="t">
            <a:spAutoFit/>
          </a:bodyPr>
          <a:lstStyle/>
          <a:p>
            <a:pPr algn="l">
              <a:lnSpc>
                <a:spcPts val="3079"/>
              </a:lnSpc>
            </a:pPr>
            <a:r>
              <a:rPr lang="en-US" sz="3000" dirty="0">
                <a:solidFill>
                  <a:srgbClr val="485849"/>
                </a:solidFill>
                <a:highlight>
                  <a:srgbClr val="C7D1AB"/>
                </a:highlight>
                <a:latin typeface="TDTD순고딕"/>
                <a:ea typeface="TDTD순고딕"/>
                <a:cs typeface="TDTD순고딕"/>
                <a:sym typeface="TDTD순고딕"/>
              </a:rPr>
              <a:t>Evaluated with </a:t>
            </a:r>
            <a:r>
              <a:rPr lang="en-US" sz="3000" dirty="0" err="1">
                <a:solidFill>
                  <a:srgbClr val="485849"/>
                </a:solidFill>
                <a:highlight>
                  <a:srgbClr val="C7D1AB"/>
                </a:highlight>
                <a:latin typeface="TDTD순고딕"/>
                <a:ea typeface="TDTD순고딕"/>
                <a:cs typeface="TDTD순고딕"/>
                <a:sym typeface="TDTD순고딕"/>
              </a:rPr>
              <a:t>classification_report</a:t>
            </a:r>
            <a:endParaRPr lang="en-US" sz="3000" dirty="0">
              <a:solidFill>
                <a:srgbClr val="485849"/>
              </a:solidFill>
              <a:highlight>
                <a:srgbClr val="C7D1AB"/>
              </a:highlight>
              <a:latin typeface="TDTD순고딕"/>
              <a:ea typeface="TDTD순고딕"/>
              <a:cs typeface="TDTD순고딕"/>
              <a:sym typeface="TDTD순고딕"/>
            </a:endParaRPr>
          </a:p>
          <a:p>
            <a:pPr algn="l">
              <a:lnSpc>
                <a:spcPts val="3079"/>
              </a:lnSpc>
            </a:pPr>
            <a:r>
              <a:rPr lang="en-US" sz="3000" dirty="0">
                <a:solidFill>
                  <a:srgbClr val="485849"/>
                </a:solidFill>
                <a:highlight>
                  <a:srgbClr val="C7D1AB"/>
                </a:highlight>
                <a:latin typeface="TDTD순고딕"/>
                <a:ea typeface="TDTD순고딕"/>
                <a:cs typeface="TDTD순고딕"/>
                <a:sym typeface="TDTD순고딕"/>
              </a:rPr>
              <a:t>Checked accuracy, precision, and recall on test set</a:t>
            </a:r>
          </a:p>
        </p:txBody>
      </p:sp>
      <p:sp>
        <p:nvSpPr>
          <p:cNvPr id="4" name="TextBox 20">
            <a:extLst>
              <a:ext uri="{FF2B5EF4-FFF2-40B4-BE49-F238E27FC236}">
                <a16:creationId xmlns:a16="http://schemas.microsoft.com/office/drawing/2014/main" id="{71CEF4E4-7006-B509-0054-FAC61BCE7CC1}"/>
              </a:ext>
            </a:extLst>
          </p:cNvPr>
          <p:cNvSpPr txBox="1"/>
          <p:nvPr/>
        </p:nvSpPr>
        <p:spPr>
          <a:xfrm>
            <a:off x="1822668" y="989012"/>
            <a:ext cx="3054131" cy="1792798"/>
          </a:xfrm>
          <a:prstGeom prst="rect">
            <a:avLst/>
          </a:prstGeom>
        </p:spPr>
        <p:txBody>
          <a:bodyPr wrap="square" lIns="0" tIns="0" rIns="0" bIns="0" rtlCol="0" anchor="t">
            <a:spAutoFit/>
          </a:bodyPr>
          <a:lstStyle/>
          <a:p>
            <a:pPr algn="l">
              <a:lnSpc>
                <a:spcPts val="14491"/>
              </a:lnSpc>
            </a:pPr>
            <a:r>
              <a:rPr lang="en-US" sz="10350" b="1" dirty="0">
                <a:solidFill>
                  <a:srgbClr val="8CB791">
                    <a:alpha val="73725"/>
                  </a:srgbClr>
                </a:solidFill>
                <a:latin typeface="Tlab 레트로라이프 Bold"/>
                <a:ea typeface="Tlab 레트로라이프 Bold"/>
                <a:cs typeface="Tlab 레트로라이프 Bold"/>
                <a:sym typeface="Tlab 레트로라이프 Bold"/>
              </a:rPr>
              <a:t>04</a:t>
            </a:r>
            <a:r>
              <a:rPr lang="en-US" sz="5000" b="1" dirty="0">
                <a:solidFill>
                  <a:srgbClr val="8CB791">
                    <a:alpha val="73725"/>
                  </a:srgbClr>
                </a:solidFill>
                <a:latin typeface="Tlab 레트로라이프 Bold"/>
                <a:ea typeface="Tlab 레트로라이프 Bold"/>
                <a:cs typeface="Tlab 레트로라이프 Bold"/>
                <a:sym typeface="Tlab 레트로라이프 Bold"/>
              </a:rPr>
              <a:t>-2</a:t>
            </a:r>
          </a:p>
        </p:txBody>
      </p:sp>
      <p:sp>
        <p:nvSpPr>
          <p:cNvPr id="5" name="TextBox 48">
            <a:extLst>
              <a:ext uri="{FF2B5EF4-FFF2-40B4-BE49-F238E27FC236}">
                <a16:creationId xmlns:a16="http://schemas.microsoft.com/office/drawing/2014/main" id="{42A203F7-76A7-1500-490E-B0D88CDC8A73}"/>
              </a:ext>
            </a:extLst>
          </p:cNvPr>
          <p:cNvSpPr txBox="1"/>
          <p:nvPr/>
        </p:nvSpPr>
        <p:spPr>
          <a:xfrm>
            <a:off x="6761498" y="6988133"/>
            <a:ext cx="10002501" cy="783163"/>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New input → Stress prediction → Simple message:</a:t>
            </a:r>
          </a:p>
          <a:p>
            <a:pPr algn="l">
              <a:lnSpc>
                <a:spcPts val="3079"/>
              </a:lnSpc>
            </a:pPr>
            <a:r>
              <a:rPr lang="en-US" sz="2500" dirty="0">
                <a:solidFill>
                  <a:srgbClr val="AACAAE"/>
                </a:solidFill>
                <a:latin typeface="TDTD순고딕"/>
                <a:ea typeface="TDTD순고딕"/>
                <a:cs typeface="TDTD순고딕"/>
                <a:sym typeface="TDTD순고딕"/>
              </a:rPr>
              <a:t>“Maintain habits” or “Counseling recommended” </a:t>
            </a:r>
          </a:p>
        </p:txBody>
      </p:sp>
      <p:grpSp>
        <p:nvGrpSpPr>
          <p:cNvPr id="12" name="그룹 11">
            <a:extLst>
              <a:ext uri="{FF2B5EF4-FFF2-40B4-BE49-F238E27FC236}">
                <a16:creationId xmlns:a16="http://schemas.microsoft.com/office/drawing/2014/main" id="{9914C542-4A66-877E-ABDA-F28BF0E22B04}"/>
              </a:ext>
            </a:extLst>
          </p:cNvPr>
          <p:cNvGrpSpPr>
            <a:grpSpLocks noChangeAspect="1"/>
          </p:cNvGrpSpPr>
          <p:nvPr/>
        </p:nvGrpSpPr>
        <p:grpSpPr>
          <a:xfrm>
            <a:off x="2209800" y="5262523"/>
            <a:ext cx="4944733" cy="1274400"/>
            <a:chOff x="2209800" y="5262524"/>
            <a:chExt cx="3775779" cy="973127"/>
          </a:xfrm>
        </p:grpSpPr>
        <p:grpSp>
          <p:nvGrpSpPr>
            <p:cNvPr id="13" name="Group 35">
              <a:extLst>
                <a:ext uri="{FF2B5EF4-FFF2-40B4-BE49-F238E27FC236}">
                  <a16:creationId xmlns:a16="http://schemas.microsoft.com/office/drawing/2014/main" id="{179A36A6-4984-B84A-70D1-A40F34F56B11}"/>
                </a:ext>
              </a:extLst>
            </p:cNvPr>
            <p:cNvGrpSpPr/>
            <p:nvPr/>
          </p:nvGrpSpPr>
          <p:grpSpPr>
            <a:xfrm>
              <a:off x="2209800" y="5367877"/>
              <a:ext cx="3689468" cy="867774"/>
              <a:chOff x="0" y="0"/>
              <a:chExt cx="971712" cy="228549"/>
            </a:xfrm>
          </p:grpSpPr>
          <p:sp>
            <p:nvSpPr>
              <p:cNvPr id="17" name="Freeform 36">
                <a:extLst>
                  <a:ext uri="{FF2B5EF4-FFF2-40B4-BE49-F238E27FC236}">
                    <a16:creationId xmlns:a16="http://schemas.microsoft.com/office/drawing/2014/main" id="{166A338A-5BF2-2C95-E81C-D8361F9C88E4}"/>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18" name="TextBox 37">
                <a:extLst>
                  <a:ext uri="{FF2B5EF4-FFF2-40B4-BE49-F238E27FC236}">
                    <a16:creationId xmlns:a16="http://schemas.microsoft.com/office/drawing/2014/main" id="{63BE5ED5-14B7-F590-A130-FB27B01BE3B4}"/>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nvGrpSpPr>
            <p:cNvPr id="14" name="Group 38">
              <a:extLst>
                <a:ext uri="{FF2B5EF4-FFF2-40B4-BE49-F238E27FC236}">
                  <a16:creationId xmlns:a16="http://schemas.microsoft.com/office/drawing/2014/main" id="{40C81097-1BC1-2906-C07C-45C638526887}"/>
                </a:ext>
              </a:extLst>
            </p:cNvPr>
            <p:cNvGrpSpPr>
              <a:grpSpLocks noChangeAspect="1"/>
            </p:cNvGrpSpPr>
            <p:nvPr/>
          </p:nvGrpSpPr>
          <p:grpSpPr>
            <a:xfrm>
              <a:off x="2296111" y="5262524"/>
              <a:ext cx="3689468" cy="867774"/>
              <a:chOff x="0" y="0"/>
              <a:chExt cx="971712" cy="228549"/>
            </a:xfrm>
          </p:grpSpPr>
          <p:sp>
            <p:nvSpPr>
              <p:cNvPr id="15" name="Freeform 39">
                <a:extLst>
                  <a:ext uri="{FF2B5EF4-FFF2-40B4-BE49-F238E27FC236}">
                    <a16:creationId xmlns:a16="http://schemas.microsoft.com/office/drawing/2014/main" id="{2AF4BC50-DD2D-E375-7C6C-262E78FAA229}"/>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85B38B"/>
              </a:solidFill>
              <a:ln w="19050" cap="sq">
                <a:solidFill>
                  <a:srgbClr val="485849"/>
                </a:solidFill>
                <a:prstDash val="solid"/>
                <a:miter/>
              </a:ln>
            </p:spPr>
            <p:txBody>
              <a:bodyPr anchor="ctr" anchorCtr="0"/>
              <a:lstStyle/>
              <a:p>
                <a:pPr algn="ctr"/>
                <a:r>
                  <a:rPr lang="en-US" altLang="ko-KR" sz="3600" dirty="0">
                    <a:solidFill>
                      <a:schemeClr val="bg1"/>
                    </a:solidFill>
                    <a:latin typeface="Tlab 레트로라이프" panose="020B0600000101010101" charset="-127"/>
                    <a:ea typeface="Tlab 레트로라이프" panose="020B0600000101010101" charset="-127"/>
                  </a:rPr>
                  <a:t>Model Evaluation</a:t>
                </a:r>
                <a:endParaRPr lang="ko-KR" altLang="en-US" sz="3600" dirty="0">
                  <a:solidFill>
                    <a:schemeClr val="bg1"/>
                  </a:solidFill>
                  <a:latin typeface="Tlab 레트로라이프" panose="020B0600000101010101" charset="-127"/>
                  <a:ea typeface="Tlab 레트로라이프" panose="020B0600000101010101" charset="-127"/>
                </a:endParaRPr>
              </a:p>
            </p:txBody>
          </p:sp>
          <p:sp>
            <p:nvSpPr>
              <p:cNvPr id="16" name="TextBox 40">
                <a:extLst>
                  <a:ext uri="{FF2B5EF4-FFF2-40B4-BE49-F238E27FC236}">
                    <a16:creationId xmlns:a16="http://schemas.microsoft.com/office/drawing/2014/main" id="{66259684-25E6-ACC6-5C00-44B212438E94}"/>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sp>
        <p:nvSpPr>
          <p:cNvPr id="21" name="직사각형 20">
            <a:extLst>
              <a:ext uri="{FF2B5EF4-FFF2-40B4-BE49-F238E27FC236}">
                <a16:creationId xmlns:a16="http://schemas.microsoft.com/office/drawing/2014/main" id="{F1BE66E3-73C5-E556-6BC6-1DFC5D7E7866}"/>
              </a:ext>
            </a:extLst>
          </p:cNvPr>
          <p:cNvSpPr/>
          <p:nvPr/>
        </p:nvSpPr>
        <p:spPr>
          <a:xfrm>
            <a:off x="6506030" y="3082008"/>
            <a:ext cx="10287000" cy="16870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3B926F7C-E3B9-C646-E9B5-852ADF1E4A9D}"/>
              </a:ext>
            </a:extLst>
          </p:cNvPr>
          <p:cNvSpPr/>
          <p:nvPr/>
        </p:nvSpPr>
        <p:spPr>
          <a:xfrm>
            <a:off x="6619248" y="6927761"/>
            <a:ext cx="10287000" cy="16870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 name="그림 23">
            <a:extLst>
              <a:ext uri="{FF2B5EF4-FFF2-40B4-BE49-F238E27FC236}">
                <a16:creationId xmlns:a16="http://schemas.microsoft.com/office/drawing/2014/main" id="{8F4A1E71-72BB-A3FB-8017-3B6E5440B80F}"/>
              </a:ext>
            </a:extLst>
          </p:cNvPr>
          <p:cNvPicPr>
            <a:picLocks noChangeAspect="1"/>
          </p:cNvPicPr>
          <p:nvPr/>
        </p:nvPicPr>
        <p:blipFill>
          <a:blip r:embed="rId2"/>
          <a:stretch>
            <a:fillRect/>
          </a:stretch>
        </p:blipFill>
        <p:spPr>
          <a:xfrm>
            <a:off x="8490600" y="6800506"/>
            <a:ext cx="6544299" cy="1166813"/>
          </a:xfrm>
          <a:prstGeom prst="rect">
            <a:avLst/>
          </a:prstGeom>
        </p:spPr>
      </p:pic>
      <p:sp>
        <p:nvSpPr>
          <p:cNvPr id="2" name="TextBox 19">
            <a:extLst>
              <a:ext uri="{FF2B5EF4-FFF2-40B4-BE49-F238E27FC236}">
                <a16:creationId xmlns:a16="http://schemas.microsoft.com/office/drawing/2014/main" id="{F578AC96-059D-56EA-F129-8E3177FBA5BA}"/>
              </a:ext>
            </a:extLst>
          </p:cNvPr>
          <p:cNvSpPr txBox="1"/>
          <p:nvPr/>
        </p:nvSpPr>
        <p:spPr>
          <a:xfrm>
            <a:off x="4849402" y="1410881"/>
            <a:ext cx="7875998" cy="1211870"/>
          </a:xfrm>
          <a:prstGeom prst="rect">
            <a:avLst/>
          </a:prstGeom>
        </p:spPr>
        <p:txBody>
          <a:bodyPr wrap="square"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Model Design</a:t>
            </a:r>
          </a:p>
        </p:txBody>
      </p:sp>
    </p:spTree>
    <p:extLst>
      <p:ext uri="{BB962C8B-B14F-4D97-AF65-F5344CB8AC3E}">
        <p14:creationId xmlns:p14="http://schemas.microsoft.com/office/powerpoint/2010/main" val="2219153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B739A-6532-03C6-6BDE-B9264A7415A7}"/>
            </a:ext>
          </a:extLst>
        </p:cNvPr>
        <p:cNvGrpSpPr/>
        <p:nvPr/>
      </p:nvGrpSpPr>
      <p:grpSpPr>
        <a:xfrm>
          <a:off x="0" y="0"/>
          <a:ext cx="0" cy="0"/>
          <a:chOff x="0" y="0"/>
          <a:chExt cx="0" cy="0"/>
        </a:xfrm>
      </p:grpSpPr>
      <p:sp>
        <p:nvSpPr>
          <p:cNvPr id="127" name="TextBox 48">
            <a:extLst>
              <a:ext uri="{FF2B5EF4-FFF2-40B4-BE49-F238E27FC236}">
                <a16:creationId xmlns:a16="http://schemas.microsoft.com/office/drawing/2014/main" id="{EDC81FAB-F30F-85C2-1E12-ADF66A1DF0AC}"/>
              </a:ext>
            </a:extLst>
          </p:cNvPr>
          <p:cNvSpPr txBox="1"/>
          <p:nvPr/>
        </p:nvSpPr>
        <p:spPr>
          <a:xfrm>
            <a:off x="7937500" y="7117938"/>
            <a:ext cx="9740900" cy="800604"/>
          </a:xfrm>
          <a:prstGeom prst="rect">
            <a:avLst/>
          </a:prstGeom>
        </p:spPr>
        <p:txBody>
          <a:bodyPr wrap="square" lIns="0" tIns="0" rIns="0" bIns="0" rtlCol="0" anchor="t">
            <a:spAutoFit/>
          </a:bodyPr>
          <a:lstStyle/>
          <a:p>
            <a:pPr>
              <a:lnSpc>
                <a:spcPts val="3079"/>
              </a:lnSpc>
            </a:pPr>
            <a:r>
              <a:rPr lang="en-US" sz="3000" dirty="0">
                <a:solidFill>
                  <a:srgbClr val="485849"/>
                </a:solidFill>
                <a:highlight>
                  <a:srgbClr val="C7D1AB"/>
                </a:highlight>
                <a:latin typeface="TDTD순고딕"/>
                <a:ea typeface="TDTD순고딕"/>
                <a:cs typeface="TDTD순고딕"/>
                <a:sym typeface="TDTD순고딕"/>
              </a:rPr>
              <a:t>New input </a:t>
            </a:r>
            <a:r>
              <a:rPr lang="ko-KR" altLang="en-US" sz="3000" dirty="0">
                <a:solidFill>
                  <a:srgbClr val="485849"/>
                </a:solidFill>
                <a:highlight>
                  <a:srgbClr val="C7D1AB"/>
                </a:highlight>
                <a:latin typeface="TDTD순고딕"/>
                <a:ea typeface="TDTD순고딕"/>
                <a:cs typeface="TDTD순고딕"/>
                <a:sym typeface="TDTD순고딕"/>
              </a:rPr>
              <a:t>→ </a:t>
            </a:r>
            <a:r>
              <a:rPr lang="en-US" altLang="ko-KR" sz="3000" dirty="0">
                <a:solidFill>
                  <a:srgbClr val="485849"/>
                </a:solidFill>
                <a:highlight>
                  <a:srgbClr val="C7D1AB"/>
                </a:highlight>
                <a:latin typeface="TDTD순고딕"/>
                <a:ea typeface="TDTD순고딕"/>
                <a:cs typeface="TDTD순고딕"/>
                <a:sym typeface="TDTD순고딕"/>
              </a:rPr>
              <a:t>Stress prediction </a:t>
            </a:r>
            <a:r>
              <a:rPr lang="ko-KR" altLang="en-US" sz="3000" dirty="0">
                <a:solidFill>
                  <a:srgbClr val="485849"/>
                </a:solidFill>
                <a:highlight>
                  <a:srgbClr val="C7D1AB"/>
                </a:highlight>
                <a:latin typeface="TDTD순고딕"/>
                <a:ea typeface="TDTD순고딕"/>
                <a:cs typeface="TDTD순고딕"/>
                <a:sym typeface="TDTD순고딕"/>
              </a:rPr>
              <a:t>→ </a:t>
            </a:r>
            <a:r>
              <a:rPr lang="en-US" altLang="ko-KR" sz="3000" dirty="0">
                <a:solidFill>
                  <a:srgbClr val="485849"/>
                </a:solidFill>
                <a:highlight>
                  <a:srgbClr val="C7D1AB"/>
                </a:highlight>
                <a:latin typeface="TDTD순고딕"/>
                <a:ea typeface="TDTD순고딕"/>
                <a:cs typeface="TDTD순고딕"/>
                <a:sym typeface="TDTD순고딕"/>
              </a:rPr>
              <a:t>Simple message:</a:t>
            </a:r>
          </a:p>
          <a:p>
            <a:pPr>
              <a:lnSpc>
                <a:spcPts val="3079"/>
              </a:lnSpc>
            </a:pPr>
            <a:r>
              <a:rPr lang="en-US" altLang="ko-KR" sz="3000" dirty="0">
                <a:solidFill>
                  <a:srgbClr val="485849"/>
                </a:solidFill>
                <a:highlight>
                  <a:srgbClr val="C7D1AB"/>
                </a:highlight>
                <a:latin typeface="TDTD순고딕"/>
                <a:ea typeface="TDTD순고딕"/>
                <a:cs typeface="TDTD순고딕"/>
                <a:sym typeface="TDTD순고딕"/>
              </a:rPr>
              <a:t>“Maintain habits” or “Counseling recommended” </a:t>
            </a:r>
            <a:endParaRPr lang="en-US" sz="2800" dirty="0">
              <a:solidFill>
                <a:srgbClr val="485849"/>
              </a:solidFill>
              <a:highlight>
                <a:srgbClr val="C7D1AB"/>
              </a:highlight>
              <a:latin typeface="TDTD순고딕"/>
              <a:ea typeface="TDTD순고딕"/>
              <a:cs typeface="TDTD순고딕"/>
              <a:sym typeface="TDTD순고딕"/>
            </a:endParaRPr>
          </a:p>
        </p:txBody>
      </p:sp>
      <p:grpSp>
        <p:nvGrpSpPr>
          <p:cNvPr id="2" name="Group 21">
            <a:extLst>
              <a:ext uri="{FF2B5EF4-FFF2-40B4-BE49-F238E27FC236}">
                <a16:creationId xmlns:a16="http://schemas.microsoft.com/office/drawing/2014/main" id="{D88249E1-5C04-C3E3-159C-72042976D1DE}"/>
              </a:ext>
            </a:extLst>
          </p:cNvPr>
          <p:cNvGrpSpPr/>
          <p:nvPr/>
        </p:nvGrpSpPr>
        <p:grpSpPr>
          <a:xfrm>
            <a:off x="2209800" y="3695700"/>
            <a:ext cx="3775779" cy="973127"/>
            <a:chOff x="0" y="0"/>
            <a:chExt cx="5034372" cy="1297502"/>
          </a:xfrm>
        </p:grpSpPr>
        <p:grpSp>
          <p:nvGrpSpPr>
            <p:cNvPr id="3" name="Group 22">
              <a:extLst>
                <a:ext uri="{FF2B5EF4-FFF2-40B4-BE49-F238E27FC236}">
                  <a16:creationId xmlns:a16="http://schemas.microsoft.com/office/drawing/2014/main" id="{F77B489F-7A15-1771-D364-6ECECF89E1E9}"/>
                </a:ext>
              </a:extLst>
            </p:cNvPr>
            <p:cNvGrpSpPr/>
            <p:nvPr/>
          </p:nvGrpSpPr>
          <p:grpSpPr>
            <a:xfrm>
              <a:off x="0" y="140471"/>
              <a:ext cx="4919290" cy="1157031"/>
              <a:chOff x="0" y="0"/>
              <a:chExt cx="971712" cy="228549"/>
            </a:xfrm>
          </p:grpSpPr>
          <p:sp>
            <p:nvSpPr>
              <p:cNvPr id="7" name="Freeform 23">
                <a:extLst>
                  <a:ext uri="{FF2B5EF4-FFF2-40B4-BE49-F238E27FC236}">
                    <a16:creationId xmlns:a16="http://schemas.microsoft.com/office/drawing/2014/main" id="{1E93BF26-5F80-C379-88FB-3B67C453C5A4}"/>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8" name="TextBox 24">
                <a:extLst>
                  <a:ext uri="{FF2B5EF4-FFF2-40B4-BE49-F238E27FC236}">
                    <a16:creationId xmlns:a16="http://schemas.microsoft.com/office/drawing/2014/main" id="{C362E8D8-7CC1-4448-2D08-597954255EF7}"/>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nvGrpSpPr>
            <p:cNvPr id="4" name="Group 25">
              <a:extLst>
                <a:ext uri="{FF2B5EF4-FFF2-40B4-BE49-F238E27FC236}">
                  <a16:creationId xmlns:a16="http://schemas.microsoft.com/office/drawing/2014/main" id="{7B5ABBD0-BFB6-0798-AAA8-17139EFD5973}"/>
                </a:ext>
              </a:extLst>
            </p:cNvPr>
            <p:cNvGrpSpPr/>
            <p:nvPr/>
          </p:nvGrpSpPr>
          <p:grpSpPr>
            <a:xfrm>
              <a:off x="115082" y="0"/>
              <a:ext cx="4919290" cy="1157031"/>
              <a:chOff x="0" y="0"/>
              <a:chExt cx="971712" cy="228549"/>
            </a:xfrm>
          </p:grpSpPr>
          <p:sp>
            <p:nvSpPr>
              <p:cNvPr id="5" name="Freeform 26">
                <a:extLst>
                  <a:ext uri="{FF2B5EF4-FFF2-40B4-BE49-F238E27FC236}">
                    <a16:creationId xmlns:a16="http://schemas.microsoft.com/office/drawing/2014/main" id="{51FC4772-C1A7-39BD-C656-ED9D3856CAE0}"/>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B1CCB4"/>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Hyperparameter</a:t>
                </a:r>
                <a:br>
                  <a:rPr lang="en-US" altLang="ko-KR" sz="2400" dirty="0">
                    <a:solidFill>
                      <a:schemeClr val="bg1"/>
                    </a:solidFill>
                    <a:latin typeface="Tlab 레트로라이프" panose="020B0600000101010101" charset="-127"/>
                    <a:ea typeface="Tlab 레트로라이프" panose="020B0600000101010101" charset="-127"/>
                  </a:rPr>
                </a:br>
                <a:r>
                  <a:rPr lang="en-US" altLang="ko-KR" sz="2400" dirty="0">
                    <a:solidFill>
                      <a:schemeClr val="bg1"/>
                    </a:solidFill>
                    <a:latin typeface="Tlab 레트로라이프" panose="020B0600000101010101" charset="-127"/>
                    <a:ea typeface="Tlab 레트로라이프" panose="020B0600000101010101" charset="-127"/>
                  </a:rPr>
                  <a:t>Tuning</a:t>
                </a:r>
              </a:p>
            </p:txBody>
          </p:sp>
          <p:sp>
            <p:nvSpPr>
              <p:cNvPr id="6" name="TextBox 27">
                <a:extLst>
                  <a:ext uri="{FF2B5EF4-FFF2-40B4-BE49-F238E27FC236}">
                    <a16:creationId xmlns:a16="http://schemas.microsoft.com/office/drawing/2014/main" id="{ACA3B89A-8A76-2E95-D491-4AD029D4F377}"/>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grpSp>
        <p:nvGrpSpPr>
          <p:cNvPr id="9" name="Group 28">
            <a:extLst>
              <a:ext uri="{FF2B5EF4-FFF2-40B4-BE49-F238E27FC236}">
                <a16:creationId xmlns:a16="http://schemas.microsoft.com/office/drawing/2014/main" id="{198F6AFC-0522-434E-EB96-9DFB48537F39}"/>
              </a:ext>
            </a:extLst>
          </p:cNvPr>
          <p:cNvGrpSpPr>
            <a:grpSpLocks noChangeAspect="1"/>
          </p:cNvGrpSpPr>
          <p:nvPr/>
        </p:nvGrpSpPr>
        <p:grpSpPr>
          <a:xfrm>
            <a:off x="2233236" y="6950025"/>
            <a:ext cx="4944733" cy="1274400"/>
            <a:chOff x="0" y="0"/>
            <a:chExt cx="5034372" cy="1297502"/>
          </a:xfrm>
        </p:grpSpPr>
        <p:grpSp>
          <p:nvGrpSpPr>
            <p:cNvPr id="10" name="Group 29">
              <a:extLst>
                <a:ext uri="{FF2B5EF4-FFF2-40B4-BE49-F238E27FC236}">
                  <a16:creationId xmlns:a16="http://schemas.microsoft.com/office/drawing/2014/main" id="{B5165E98-B7B9-64A9-044D-573C9C46B670}"/>
                </a:ext>
              </a:extLst>
            </p:cNvPr>
            <p:cNvGrpSpPr/>
            <p:nvPr/>
          </p:nvGrpSpPr>
          <p:grpSpPr>
            <a:xfrm>
              <a:off x="0" y="140471"/>
              <a:ext cx="4919290" cy="1157031"/>
              <a:chOff x="0" y="0"/>
              <a:chExt cx="971712" cy="228549"/>
            </a:xfrm>
          </p:grpSpPr>
          <p:sp>
            <p:nvSpPr>
              <p:cNvPr id="14" name="Freeform 30">
                <a:extLst>
                  <a:ext uri="{FF2B5EF4-FFF2-40B4-BE49-F238E27FC236}">
                    <a16:creationId xmlns:a16="http://schemas.microsoft.com/office/drawing/2014/main" id="{4DB5F951-8C8E-AC50-CB0F-1D6856E0FD4B}"/>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15" name="TextBox 31">
                <a:extLst>
                  <a:ext uri="{FF2B5EF4-FFF2-40B4-BE49-F238E27FC236}">
                    <a16:creationId xmlns:a16="http://schemas.microsoft.com/office/drawing/2014/main" id="{7B41462D-930A-FC66-CF5E-D36B1B753EDA}"/>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nvGrpSpPr>
            <p:cNvPr id="11" name="Group 32">
              <a:extLst>
                <a:ext uri="{FF2B5EF4-FFF2-40B4-BE49-F238E27FC236}">
                  <a16:creationId xmlns:a16="http://schemas.microsoft.com/office/drawing/2014/main" id="{27785DDA-9519-5344-83D8-850B68331E71}"/>
                </a:ext>
              </a:extLst>
            </p:cNvPr>
            <p:cNvGrpSpPr/>
            <p:nvPr/>
          </p:nvGrpSpPr>
          <p:grpSpPr>
            <a:xfrm>
              <a:off x="115082" y="0"/>
              <a:ext cx="4919290" cy="1157031"/>
              <a:chOff x="0" y="0"/>
              <a:chExt cx="971712" cy="228549"/>
            </a:xfrm>
          </p:grpSpPr>
          <p:sp>
            <p:nvSpPr>
              <p:cNvPr id="12" name="Freeform 33">
                <a:extLst>
                  <a:ext uri="{FF2B5EF4-FFF2-40B4-BE49-F238E27FC236}">
                    <a16:creationId xmlns:a16="http://schemas.microsoft.com/office/drawing/2014/main" id="{352E01B5-3C3F-E251-4C21-C4BC9B1D1CE0}"/>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658C6A"/>
              </a:solidFill>
              <a:ln w="19050" cap="sq">
                <a:solidFill>
                  <a:srgbClr val="485849"/>
                </a:solidFill>
                <a:prstDash val="solid"/>
                <a:miter/>
              </a:ln>
            </p:spPr>
            <p:txBody>
              <a:bodyPr anchor="ctr" anchorCtr="0"/>
              <a:lstStyle/>
              <a:p>
                <a:pPr algn="ctr"/>
                <a:r>
                  <a:rPr lang="en-US" altLang="ko-KR" sz="3600" dirty="0">
                    <a:solidFill>
                      <a:schemeClr val="bg1"/>
                    </a:solidFill>
                    <a:latin typeface="Tlab 레트로라이프" panose="020B0600000101010101" charset="-127"/>
                    <a:ea typeface="Tlab 레트로라이프" panose="020B0600000101010101" charset="-127"/>
                  </a:rPr>
                  <a:t>Real-Time </a:t>
                </a:r>
              </a:p>
              <a:p>
                <a:pPr algn="ctr"/>
                <a:r>
                  <a:rPr lang="en-US" altLang="ko-KR" sz="3600" dirty="0">
                    <a:solidFill>
                      <a:schemeClr val="bg1"/>
                    </a:solidFill>
                    <a:latin typeface="Tlab 레트로라이프" panose="020B0600000101010101" charset="-127"/>
                    <a:ea typeface="Tlab 레트로라이프" panose="020B0600000101010101" charset="-127"/>
                  </a:rPr>
                  <a:t>Prediction Function</a:t>
                </a:r>
                <a:endParaRPr lang="ko-KR" altLang="en-US" sz="3600" dirty="0">
                  <a:solidFill>
                    <a:schemeClr val="bg1"/>
                  </a:solidFill>
                  <a:latin typeface="Tlab 레트로라이프" panose="020B0600000101010101" charset="-127"/>
                  <a:ea typeface="Tlab 레트로라이프" panose="020B0600000101010101" charset="-127"/>
                </a:endParaRPr>
              </a:p>
            </p:txBody>
          </p:sp>
          <p:sp>
            <p:nvSpPr>
              <p:cNvPr id="13" name="TextBox 34">
                <a:extLst>
                  <a:ext uri="{FF2B5EF4-FFF2-40B4-BE49-F238E27FC236}">
                    <a16:creationId xmlns:a16="http://schemas.microsoft.com/office/drawing/2014/main" id="{90129D64-6F87-6971-68A9-15DD1F22E245}"/>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sp>
        <p:nvSpPr>
          <p:cNvPr id="26" name="TextBox 20">
            <a:extLst>
              <a:ext uri="{FF2B5EF4-FFF2-40B4-BE49-F238E27FC236}">
                <a16:creationId xmlns:a16="http://schemas.microsoft.com/office/drawing/2014/main" id="{16AFD449-0D2F-2F8D-09B9-2E82B6C357F6}"/>
              </a:ext>
            </a:extLst>
          </p:cNvPr>
          <p:cNvSpPr txBox="1"/>
          <p:nvPr/>
        </p:nvSpPr>
        <p:spPr>
          <a:xfrm>
            <a:off x="1822668" y="989012"/>
            <a:ext cx="3054131" cy="1792798"/>
          </a:xfrm>
          <a:prstGeom prst="rect">
            <a:avLst/>
          </a:prstGeom>
        </p:spPr>
        <p:txBody>
          <a:bodyPr wrap="square" lIns="0" tIns="0" rIns="0" bIns="0" rtlCol="0" anchor="t">
            <a:spAutoFit/>
          </a:bodyPr>
          <a:lstStyle/>
          <a:p>
            <a:pPr algn="l">
              <a:lnSpc>
                <a:spcPts val="14491"/>
              </a:lnSpc>
            </a:pPr>
            <a:r>
              <a:rPr lang="en-US" sz="10350" b="1" dirty="0">
                <a:solidFill>
                  <a:srgbClr val="8CB791">
                    <a:alpha val="73725"/>
                  </a:srgbClr>
                </a:solidFill>
                <a:latin typeface="Tlab 레트로라이프 Bold"/>
                <a:ea typeface="Tlab 레트로라이프 Bold"/>
                <a:cs typeface="Tlab 레트로라이프 Bold"/>
                <a:sym typeface="Tlab 레트로라이프 Bold"/>
              </a:rPr>
              <a:t>04</a:t>
            </a:r>
            <a:r>
              <a:rPr lang="en-US" sz="5000" b="1" dirty="0">
                <a:solidFill>
                  <a:srgbClr val="8CB791">
                    <a:alpha val="73725"/>
                  </a:srgbClr>
                </a:solidFill>
                <a:latin typeface="Tlab 레트로라이프 Bold"/>
                <a:ea typeface="Tlab 레트로라이프 Bold"/>
                <a:cs typeface="Tlab 레트로라이프 Bold"/>
                <a:sym typeface="Tlab 레트로라이프 Bold"/>
              </a:rPr>
              <a:t>-2</a:t>
            </a:r>
          </a:p>
        </p:txBody>
      </p:sp>
      <p:sp>
        <p:nvSpPr>
          <p:cNvPr id="27" name="TextBox 47">
            <a:extLst>
              <a:ext uri="{FF2B5EF4-FFF2-40B4-BE49-F238E27FC236}">
                <a16:creationId xmlns:a16="http://schemas.microsoft.com/office/drawing/2014/main" id="{F50762E4-C14D-E964-D437-B2DA9C33030E}"/>
              </a:ext>
            </a:extLst>
          </p:cNvPr>
          <p:cNvSpPr txBox="1"/>
          <p:nvPr/>
        </p:nvSpPr>
        <p:spPr>
          <a:xfrm>
            <a:off x="6761500" y="5310087"/>
            <a:ext cx="7792700" cy="783163"/>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Evaluated with </a:t>
            </a:r>
            <a:r>
              <a:rPr lang="en-US" sz="2500" dirty="0" err="1">
                <a:solidFill>
                  <a:srgbClr val="AACAAE"/>
                </a:solidFill>
                <a:latin typeface="TDTD순고딕"/>
                <a:ea typeface="TDTD순고딕"/>
                <a:cs typeface="TDTD순고딕"/>
                <a:sym typeface="TDTD순고딕"/>
              </a:rPr>
              <a:t>classification_report</a:t>
            </a:r>
            <a:endParaRPr lang="en-US" sz="2500" dirty="0">
              <a:solidFill>
                <a:srgbClr val="AACAAE"/>
              </a:solidFill>
              <a:latin typeface="TDTD순고딕"/>
              <a:ea typeface="TDTD순고딕"/>
              <a:cs typeface="TDTD순고딕"/>
              <a:sym typeface="TDTD순고딕"/>
            </a:endParaRPr>
          </a:p>
          <a:p>
            <a:pPr algn="l">
              <a:lnSpc>
                <a:spcPts val="3079"/>
              </a:lnSpc>
            </a:pPr>
            <a:r>
              <a:rPr lang="en-US" sz="2500" dirty="0">
                <a:solidFill>
                  <a:srgbClr val="AACAAE"/>
                </a:solidFill>
                <a:latin typeface="TDTD순고딕"/>
                <a:ea typeface="TDTD순고딕"/>
                <a:cs typeface="TDTD순고딕"/>
                <a:sym typeface="TDTD순고딕"/>
              </a:rPr>
              <a:t>Checked accuracy, precision, and recall on test set</a:t>
            </a:r>
          </a:p>
        </p:txBody>
      </p:sp>
      <p:sp>
        <p:nvSpPr>
          <p:cNvPr id="28" name="TextBox 45">
            <a:extLst>
              <a:ext uri="{FF2B5EF4-FFF2-40B4-BE49-F238E27FC236}">
                <a16:creationId xmlns:a16="http://schemas.microsoft.com/office/drawing/2014/main" id="{62831E99-D2FE-7BB6-FD7E-2B17D58A1533}"/>
              </a:ext>
            </a:extLst>
          </p:cNvPr>
          <p:cNvSpPr txBox="1"/>
          <p:nvPr/>
        </p:nvSpPr>
        <p:spPr>
          <a:xfrm>
            <a:off x="6755637" y="3936778"/>
            <a:ext cx="7792700" cy="385618"/>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Performed tuning using </a:t>
            </a:r>
            <a:r>
              <a:rPr lang="en-US" sz="2500" dirty="0" err="1">
                <a:solidFill>
                  <a:srgbClr val="AACAAE"/>
                </a:solidFill>
                <a:latin typeface="TDTD순고딕"/>
                <a:ea typeface="TDTD순고딕"/>
                <a:cs typeface="TDTD순고딕"/>
                <a:sym typeface="TDTD순고딕"/>
              </a:rPr>
              <a:t>GridSearchCV</a:t>
            </a:r>
            <a:endParaRPr lang="en-US" sz="2500" dirty="0">
              <a:solidFill>
                <a:srgbClr val="AACAAE"/>
              </a:solidFill>
              <a:latin typeface="TDTD순고딕"/>
              <a:ea typeface="TDTD순고딕"/>
              <a:cs typeface="TDTD순고딕"/>
              <a:sym typeface="TDTD순고딕"/>
            </a:endParaRPr>
          </a:p>
        </p:txBody>
      </p:sp>
      <p:grpSp>
        <p:nvGrpSpPr>
          <p:cNvPr id="39" name="그룹 38">
            <a:extLst>
              <a:ext uri="{FF2B5EF4-FFF2-40B4-BE49-F238E27FC236}">
                <a16:creationId xmlns:a16="http://schemas.microsoft.com/office/drawing/2014/main" id="{A3567428-3669-7D00-2411-F8C4513BC7DA}"/>
              </a:ext>
            </a:extLst>
          </p:cNvPr>
          <p:cNvGrpSpPr/>
          <p:nvPr/>
        </p:nvGrpSpPr>
        <p:grpSpPr>
          <a:xfrm>
            <a:off x="2209800" y="5262524"/>
            <a:ext cx="3775779" cy="973127"/>
            <a:chOff x="2209800" y="5262524"/>
            <a:chExt cx="3775779" cy="973127"/>
          </a:xfrm>
        </p:grpSpPr>
        <p:grpSp>
          <p:nvGrpSpPr>
            <p:cNvPr id="40" name="Group 35">
              <a:extLst>
                <a:ext uri="{FF2B5EF4-FFF2-40B4-BE49-F238E27FC236}">
                  <a16:creationId xmlns:a16="http://schemas.microsoft.com/office/drawing/2014/main" id="{34F1DA99-CE74-48BF-94D2-4C040230197C}"/>
                </a:ext>
              </a:extLst>
            </p:cNvPr>
            <p:cNvGrpSpPr/>
            <p:nvPr/>
          </p:nvGrpSpPr>
          <p:grpSpPr>
            <a:xfrm>
              <a:off x="2209800" y="5367877"/>
              <a:ext cx="3689468" cy="867774"/>
              <a:chOff x="0" y="0"/>
              <a:chExt cx="971712" cy="228549"/>
            </a:xfrm>
          </p:grpSpPr>
          <p:sp>
            <p:nvSpPr>
              <p:cNvPr id="44" name="Freeform 36">
                <a:extLst>
                  <a:ext uri="{FF2B5EF4-FFF2-40B4-BE49-F238E27FC236}">
                    <a16:creationId xmlns:a16="http://schemas.microsoft.com/office/drawing/2014/main" id="{44E467FB-2FFA-12E9-A0B2-10CA806F8D0F}"/>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45" name="TextBox 37">
                <a:extLst>
                  <a:ext uri="{FF2B5EF4-FFF2-40B4-BE49-F238E27FC236}">
                    <a16:creationId xmlns:a16="http://schemas.microsoft.com/office/drawing/2014/main" id="{4683B1AA-DB80-904F-AD8C-EDF69EE3101F}"/>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nvGrpSpPr>
            <p:cNvPr id="41" name="Group 38">
              <a:extLst>
                <a:ext uri="{FF2B5EF4-FFF2-40B4-BE49-F238E27FC236}">
                  <a16:creationId xmlns:a16="http://schemas.microsoft.com/office/drawing/2014/main" id="{248951EB-CC5E-10E6-3694-3A73C18EE7DC}"/>
                </a:ext>
              </a:extLst>
            </p:cNvPr>
            <p:cNvGrpSpPr>
              <a:grpSpLocks noChangeAspect="1"/>
            </p:cNvGrpSpPr>
            <p:nvPr/>
          </p:nvGrpSpPr>
          <p:grpSpPr>
            <a:xfrm>
              <a:off x="2296111" y="5262524"/>
              <a:ext cx="3689468" cy="867774"/>
              <a:chOff x="0" y="0"/>
              <a:chExt cx="971712" cy="228549"/>
            </a:xfrm>
          </p:grpSpPr>
          <p:sp>
            <p:nvSpPr>
              <p:cNvPr id="42" name="Freeform 39">
                <a:extLst>
                  <a:ext uri="{FF2B5EF4-FFF2-40B4-BE49-F238E27FC236}">
                    <a16:creationId xmlns:a16="http://schemas.microsoft.com/office/drawing/2014/main" id="{4629C133-773C-537F-0B14-C66481CED779}"/>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85B38B"/>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Model Evaluation</a:t>
                </a:r>
                <a:endParaRPr lang="ko-KR" altLang="en-US" sz="2400" dirty="0">
                  <a:solidFill>
                    <a:schemeClr val="bg1"/>
                  </a:solidFill>
                  <a:latin typeface="Tlab 레트로라이프" panose="020B0600000101010101" charset="-127"/>
                  <a:ea typeface="Tlab 레트로라이프" panose="020B0600000101010101" charset="-127"/>
                </a:endParaRPr>
              </a:p>
            </p:txBody>
          </p:sp>
          <p:sp>
            <p:nvSpPr>
              <p:cNvPr id="43" name="TextBox 40">
                <a:extLst>
                  <a:ext uri="{FF2B5EF4-FFF2-40B4-BE49-F238E27FC236}">
                    <a16:creationId xmlns:a16="http://schemas.microsoft.com/office/drawing/2014/main" id="{6134C2CA-F4C0-0289-DF8A-8000255993D2}"/>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sp>
        <p:nvSpPr>
          <p:cNvPr id="46" name="직사각형 45">
            <a:extLst>
              <a:ext uri="{FF2B5EF4-FFF2-40B4-BE49-F238E27FC236}">
                <a16:creationId xmlns:a16="http://schemas.microsoft.com/office/drawing/2014/main" id="{9158FE43-F8BE-FEAC-4AB6-0D03C8837422}"/>
              </a:ext>
            </a:extLst>
          </p:cNvPr>
          <p:cNvSpPr/>
          <p:nvPr/>
        </p:nvSpPr>
        <p:spPr>
          <a:xfrm>
            <a:off x="6506030" y="3086100"/>
            <a:ext cx="10287000" cy="31536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8" name="그림 47">
            <a:extLst>
              <a:ext uri="{FF2B5EF4-FFF2-40B4-BE49-F238E27FC236}">
                <a16:creationId xmlns:a16="http://schemas.microsoft.com/office/drawing/2014/main" id="{CA3759E7-1637-9767-23AC-BB6CFE8E7965}"/>
              </a:ext>
            </a:extLst>
          </p:cNvPr>
          <p:cNvPicPr>
            <a:picLocks noChangeAspect="1"/>
          </p:cNvPicPr>
          <p:nvPr/>
        </p:nvPicPr>
        <p:blipFill>
          <a:blip r:embed="rId2"/>
          <a:stretch>
            <a:fillRect/>
          </a:stretch>
        </p:blipFill>
        <p:spPr>
          <a:xfrm>
            <a:off x="7937500" y="4322396"/>
            <a:ext cx="6160882" cy="783163"/>
          </a:xfrm>
          <a:prstGeom prst="rect">
            <a:avLst/>
          </a:prstGeom>
        </p:spPr>
      </p:pic>
      <p:sp>
        <p:nvSpPr>
          <p:cNvPr id="21" name="TextBox 19">
            <a:extLst>
              <a:ext uri="{FF2B5EF4-FFF2-40B4-BE49-F238E27FC236}">
                <a16:creationId xmlns:a16="http://schemas.microsoft.com/office/drawing/2014/main" id="{CF158621-2E1E-7881-C6AF-1BF409E140DE}"/>
              </a:ext>
            </a:extLst>
          </p:cNvPr>
          <p:cNvSpPr txBox="1"/>
          <p:nvPr/>
        </p:nvSpPr>
        <p:spPr>
          <a:xfrm>
            <a:off x="4849402" y="1410881"/>
            <a:ext cx="7875998" cy="1211870"/>
          </a:xfrm>
          <a:prstGeom prst="rect">
            <a:avLst/>
          </a:prstGeom>
        </p:spPr>
        <p:txBody>
          <a:bodyPr wrap="square"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Model Design</a:t>
            </a:r>
          </a:p>
        </p:txBody>
      </p:sp>
    </p:spTree>
    <p:extLst>
      <p:ext uri="{BB962C8B-B14F-4D97-AF65-F5344CB8AC3E}">
        <p14:creationId xmlns:p14="http://schemas.microsoft.com/office/powerpoint/2010/main" val="1420015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EC3CC2-3B49-1DFE-C926-D0A918F101A0}"/>
            </a:ext>
          </a:extLst>
        </p:cNvPr>
        <p:cNvGrpSpPr/>
        <p:nvPr/>
      </p:nvGrpSpPr>
      <p:grpSpPr>
        <a:xfrm>
          <a:off x="0" y="0"/>
          <a:ext cx="0" cy="0"/>
          <a:chOff x="0" y="0"/>
          <a:chExt cx="0" cy="0"/>
        </a:xfrm>
      </p:grpSpPr>
      <p:grpSp>
        <p:nvGrpSpPr>
          <p:cNvPr id="2" name="Group 21">
            <a:extLst>
              <a:ext uri="{FF2B5EF4-FFF2-40B4-BE49-F238E27FC236}">
                <a16:creationId xmlns:a16="http://schemas.microsoft.com/office/drawing/2014/main" id="{CBFD7AD9-B3EE-9EE1-14B1-0F42B4917327}"/>
              </a:ext>
            </a:extLst>
          </p:cNvPr>
          <p:cNvGrpSpPr/>
          <p:nvPr/>
        </p:nvGrpSpPr>
        <p:grpSpPr>
          <a:xfrm>
            <a:off x="2209800" y="3695700"/>
            <a:ext cx="3775779" cy="973127"/>
            <a:chOff x="0" y="0"/>
            <a:chExt cx="5034372" cy="1297502"/>
          </a:xfrm>
        </p:grpSpPr>
        <p:grpSp>
          <p:nvGrpSpPr>
            <p:cNvPr id="3" name="Group 22">
              <a:extLst>
                <a:ext uri="{FF2B5EF4-FFF2-40B4-BE49-F238E27FC236}">
                  <a16:creationId xmlns:a16="http://schemas.microsoft.com/office/drawing/2014/main" id="{8A1EED51-0FA3-D162-4192-C647558A3B3E}"/>
                </a:ext>
              </a:extLst>
            </p:cNvPr>
            <p:cNvGrpSpPr/>
            <p:nvPr/>
          </p:nvGrpSpPr>
          <p:grpSpPr>
            <a:xfrm>
              <a:off x="0" y="140471"/>
              <a:ext cx="4919290" cy="1157031"/>
              <a:chOff x="0" y="0"/>
              <a:chExt cx="971712" cy="228549"/>
            </a:xfrm>
          </p:grpSpPr>
          <p:sp>
            <p:nvSpPr>
              <p:cNvPr id="7" name="Freeform 23">
                <a:extLst>
                  <a:ext uri="{FF2B5EF4-FFF2-40B4-BE49-F238E27FC236}">
                    <a16:creationId xmlns:a16="http://schemas.microsoft.com/office/drawing/2014/main" id="{DFBCBD57-86B5-C7F0-F1D0-CDD0DBF80C5F}"/>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8" name="TextBox 24">
                <a:extLst>
                  <a:ext uri="{FF2B5EF4-FFF2-40B4-BE49-F238E27FC236}">
                    <a16:creationId xmlns:a16="http://schemas.microsoft.com/office/drawing/2014/main" id="{8A2D5A00-499C-AF97-EE27-19C1ED3975FA}"/>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nvGrpSpPr>
            <p:cNvPr id="4" name="Group 25">
              <a:extLst>
                <a:ext uri="{FF2B5EF4-FFF2-40B4-BE49-F238E27FC236}">
                  <a16:creationId xmlns:a16="http://schemas.microsoft.com/office/drawing/2014/main" id="{4D9D9A82-11DD-D569-312F-5BF3B0A51AD0}"/>
                </a:ext>
              </a:extLst>
            </p:cNvPr>
            <p:cNvGrpSpPr/>
            <p:nvPr/>
          </p:nvGrpSpPr>
          <p:grpSpPr>
            <a:xfrm>
              <a:off x="115082" y="0"/>
              <a:ext cx="4919290" cy="1157031"/>
              <a:chOff x="0" y="0"/>
              <a:chExt cx="971712" cy="228549"/>
            </a:xfrm>
          </p:grpSpPr>
          <p:sp>
            <p:nvSpPr>
              <p:cNvPr id="5" name="Freeform 26">
                <a:extLst>
                  <a:ext uri="{FF2B5EF4-FFF2-40B4-BE49-F238E27FC236}">
                    <a16:creationId xmlns:a16="http://schemas.microsoft.com/office/drawing/2014/main" id="{E32F15CD-E24C-C88C-EE8B-742E03A6FF9B}"/>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B1CCB4"/>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Hyperparameter</a:t>
                </a:r>
                <a:br>
                  <a:rPr lang="en-US" altLang="ko-KR" sz="2400" dirty="0">
                    <a:solidFill>
                      <a:schemeClr val="bg1"/>
                    </a:solidFill>
                    <a:latin typeface="Tlab 레트로라이프" panose="020B0600000101010101" charset="-127"/>
                    <a:ea typeface="Tlab 레트로라이프" panose="020B0600000101010101" charset="-127"/>
                  </a:rPr>
                </a:br>
                <a:r>
                  <a:rPr lang="en-US" altLang="ko-KR" sz="2400" dirty="0">
                    <a:solidFill>
                      <a:schemeClr val="bg1"/>
                    </a:solidFill>
                    <a:latin typeface="Tlab 레트로라이프" panose="020B0600000101010101" charset="-127"/>
                    <a:ea typeface="Tlab 레트로라이프" panose="020B0600000101010101" charset="-127"/>
                  </a:rPr>
                  <a:t>Tuning</a:t>
                </a:r>
              </a:p>
            </p:txBody>
          </p:sp>
          <p:sp>
            <p:nvSpPr>
              <p:cNvPr id="6" name="TextBox 27">
                <a:extLst>
                  <a:ext uri="{FF2B5EF4-FFF2-40B4-BE49-F238E27FC236}">
                    <a16:creationId xmlns:a16="http://schemas.microsoft.com/office/drawing/2014/main" id="{C2846AE8-574A-7C8A-E846-B2D74D256B56}"/>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grpSp>
        <p:nvGrpSpPr>
          <p:cNvPr id="9" name="Group 28">
            <a:extLst>
              <a:ext uri="{FF2B5EF4-FFF2-40B4-BE49-F238E27FC236}">
                <a16:creationId xmlns:a16="http://schemas.microsoft.com/office/drawing/2014/main" id="{F5ACF6AC-940E-6C70-6BFF-ECC6ADE4DA0D}"/>
              </a:ext>
            </a:extLst>
          </p:cNvPr>
          <p:cNvGrpSpPr>
            <a:grpSpLocks noChangeAspect="1"/>
          </p:cNvGrpSpPr>
          <p:nvPr/>
        </p:nvGrpSpPr>
        <p:grpSpPr>
          <a:xfrm>
            <a:off x="2233236" y="6950025"/>
            <a:ext cx="4944733" cy="1274400"/>
            <a:chOff x="0" y="0"/>
            <a:chExt cx="5034372" cy="1297502"/>
          </a:xfrm>
        </p:grpSpPr>
        <p:grpSp>
          <p:nvGrpSpPr>
            <p:cNvPr id="10" name="Group 29">
              <a:extLst>
                <a:ext uri="{FF2B5EF4-FFF2-40B4-BE49-F238E27FC236}">
                  <a16:creationId xmlns:a16="http://schemas.microsoft.com/office/drawing/2014/main" id="{03ED1282-F65A-FFB6-2663-E341AA3413FE}"/>
                </a:ext>
              </a:extLst>
            </p:cNvPr>
            <p:cNvGrpSpPr/>
            <p:nvPr/>
          </p:nvGrpSpPr>
          <p:grpSpPr>
            <a:xfrm>
              <a:off x="0" y="140471"/>
              <a:ext cx="4919290" cy="1157031"/>
              <a:chOff x="0" y="0"/>
              <a:chExt cx="971712" cy="228549"/>
            </a:xfrm>
          </p:grpSpPr>
          <p:sp>
            <p:nvSpPr>
              <p:cNvPr id="14" name="Freeform 30">
                <a:extLst>
                  <a:ext uri="{FF2B5EF4-FFF2-40B4-BE49-F238E27FC236}">
                    <a16:creationId xmlns:a16="http://schemas.microsoft.com/office/drawing/2014/main" id="{4E5841CE-4BF7-7D93-7C5A-09A5466A6736}"/>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15" name="TextBox 31">
                <a:extLst>
                  <a:ext uri="{FF2B5EF4-FFF2-40B4-BE49-F238E27FC236}">
                    <a16:creationId xmlns:a16="http://schemas.microsoft.com/office/drawing/2014/main" id="{19E1E387-B510-02C7-05D2-D4F8FCFB7BB2}"/>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nvGrpSpPr>
            <p:cNvPr id="11" name="Group 32">
              <a:extLst>
                <a:ext uri="{FF2B5EF4-FFF2-40B4-BE49-F238E27FC236}">
                  <a16:creationId xmlns:a16="http://schemas.microsoft.com/office/drawing/2014/main" id="{82E5496A-6481-4297-D7C9-C86C9AE7BDFD}"/>
                </a:ext>
              </a:extLst>
            </p:cNvPr>
            <p:cNvGrpSpPr/>
            <p:nvPr/>
          </p:nvGrpSpPr>
          <p:grpSpPr>
            <a:xfrm>
              <a:off x="115082" y="0"/>
              <a:ext cx="4919290" cy="1157031"/>
              <a:chOff x="0" y="0"/>
              <a:chExt cx="971712" cy="228549"/>
            </a:xfrm>
          </p:grpSpPr>
          <p:sp>
            <p:nvSpPr>
              <p:cNvPr id="12" name="Freeform 33">
                <a:extLst>
                  <a:ext uri="{FF2B5EF4-FFF2-40B4-BE49-F238E27FC236}">
                    <a16:creationId xmlns:a16="http://schemas.microsoft.com/office/drawing/2014/main" id="{933138FD-1DB1-ED23-F47F-2BBDD9841989}"/>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658C6A"/>
              </a:solidFill>
              <a:ln w="19050" cap="sq">
                <a:solidFill>
                  <a:srgbClr val="485849"/>
                </a:solidFill>
                <a:prstDash val="solid"/>
                <a:miter/>
              </a:ln>
            </p:spPr>
            <p:txBody>
              <a:bodyPr anchor="ctr" anchorCtr="0"/>
              <a:lstStyle/>
              <a:p>
                <a:pPr algn="ctr"/>
                <a:r>
                  <a:rPr lang="en-US" altLang="ko-KR" sz="3600" dirty="0">
                    <a:solidFill>
                      <a:schemeClr val="bg1"/>
                    </a:solidFill>
                    <a:latin typeface="Tlab 레트로라이프" panose="020B0600000101010101" charset="-127"/>
                    <a:ea typeface="Tlab 레트로라이프" panose="020B0600000101010101" charset="-127"/>
                  </a:rPr>
                  <a:t>Real-Time </a:t>
                </a:r>
              </a:p>
              <a:p>
                <a:pPr algn="ctr"/>
                <a:r>
                  <a:rPr lang="en-US" altLang="ko-KR" sz="3600" dirty="0">
                    <a:solidFill>
                      <a:schemeClr val="bg1"/>
                    </a:solidFill>
                    <a:latin typeface="Tlab 레트로라이프" panose="020B0600000101010101" charset="-127"/>
                    <a:ea typeface="Tlab 레트로라이프" panose="020B0600000101010101" charset="-127"/>
                  </a:rPr>
                  <a:t>Prediction Function</a:t>
                </a:r>
                <a:endParaRPr lang="ko-KR" altLang="en-US" sz="3600" dirty="0">
                  <a:solidFill>
                    <a:schemeClr val="bg1"/>
                  </a:solidFill>
                  <a:latin typeface="Tlab 레트로라이프" panose="020B0600000101010101" charset="-127"/>
                  <a:ea typeface="Tlab 레트로라이프" panose="020B0600000101010101" charset="-127"/>
                </a:endParaRPr>
              </a:p>
            </p:txBody>
          </p:sp>
          <p:sp>
            <p:nvSpPr>
              <p:cNvPr id="13" name="TextBox 34">
                <a:extLst>
                  <a:ext uri="{FF2B5EF4-FFF2-40B4-BE49-F238E27FC236}">
                    <a16:creationId xmlns:a16="http://schemas.microsoft.com/office/drawing/2014/main" id="{E6749950-6D2A-7DEF-20F2-0F36DC873A49}"/>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sp>
        <p:nvSpPr>
          <p:cNvPr id="26" name="TextBox 20">
            <a:extLst>
              <a:ext uri="{FF2B5EF4-FFF2-40B4-BE49-F238E27FC236}">
                <a16:creationId xmlns:a16="http://schemas.microsoft.com/office/drawing/2014/main" id="{6F6D52A8-7D63-F259-F1F5-C83C6E8319A4}"/>
              </a:ext>
            </a:extLst>
          </p:cNvPr>
          <p:cNvSpPr txBox="1"/>
          <p:nvPr/>
        </p:nvSpPr>
        <p:spPr>
          <a:xfrm>
            <a:off x="1822668" y="989012"/>
            <a:ext cx="3054131" cy="1792798"/>
          </a:xfrm>
          <a:prstGeom prst="rect">
            <a:avLst/>
          </a:prstGeom>
        </p:spPr>
        <p:txBody>
          <a:bodyPr wrap="square" lIns="0" tIns="0" rIns="0" bIns="0" rtlCol="0" anchor="t">
            <a:spAutoFit/>
          </a:bodyPr>
          <a:lstStyle/>
          <a:p>
            <a:pPr algn="l">
              <a:lnSpc>
                <a:spcPts val="14491"/>
              </a:lnSpc>
            </a:pPr>
            <a:r>
              <a:rPr lang="en-US" sz="10350" b="1" dirty="0">
                <a:solidFill>
                  <a:srgbClr val="8CB791">
                    <a:alpha val="73725"/>
                  </a:srgbClr>
                </a:solidFill>
                <a:latin typeface="Tlab 레트로라이프 Bold"/>
                <a:ea typeface="Tlab 레트로라이프 Bold"/>
                <a:cs typeface="Tlab 레트로라이프 Bold"/>
                <a:sym typeface="Tlab 레트로라이프 Bold"/>
              </a:rPr>
              <a:t>04</a:t>
            </a:r>
            <a:r>
              <a:rPr lang="en-US" sz="5000" b="1" dirty="0">
                <a:solidFill>
                  <a:srgbClr val="8CB791">
                    <a:alpha val="73725"/>
                  </a:srgbClr>
                </a:solidFill>
                <a:latin typeface="Tlab 레트로라이프 Bold"/>
                <a:ea typeface="Tlab 레트로라이프 Bold"/>
                <a:cs typeface="Tlab 레트로라이프 Bold"/>
                <a:sym typeface="Tlab 레트로라이프 Bold"/>
              </a:rPr>
              <a:t>-2</a:t>
            </a:r>
          </a:p>
        </p:txBody>
      </p:sp>
      <p:sp>
        <p:nvSpPr>
          <p:cNvPr id="27" name="TextBox 47">
            <a:extLst>
              <a:ext uri="{FF2B5EF4-FFF2-40B4-BE49-F238E27FC236}">
                <a16:creationId xmlns:a16="http://schemas.microsoft.com/office/drawing/2014/main" id="{13CB49AA-2337-0C37-3686-6F52991165E6}"/>
              </a:ext>
            </a:extLst>
          </p:cNvPr>
          <p:cNvSpPr txBox="1"/>
          <p:nvPr/>
        </p:nvSpPr>
        <p:spPr>
          <a:xfrm>
            <a:off x="6761500" y="5310087"/>
            <a:ext cx="7792700" cy="783163"/>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Evaluated with </a:t>
            </a:r>
            <a:r>
              <a:rPr lang="en-US" sz="2500" dirty="0" err="1">
                <a:solidFill>
                  <a:srgbClr val="AACAAE"/>
                </a:solidFill>
                <a:latin typeface="TDTD순고딕"/>
                <a:ea typeface="TDTD순고딕"/>
                <a:cs typeface="TDTD순고딕"/>
                <a:sym typeface="TDTD순고딕"/>
              </a:rPr>
              <a:t>classification_report</a:t>
            </a:r>
            <a:endParaRPr lang="en-US" sz="2500" dirty="0">
              <a:solidFill>
                <a:srgbClr val="AACAAE"/>
              </a:solidFill>
              <a:latin typeface="TDTD순고딕"/>
              <a:ea typeface="TDTD순고딕"/>
              <a:cs typeface="TDTD순고딕"/>
              <a:sym typeface="TDTD순고딕"/>
            </a:endParaRPr>
          </a:p>
          <a:p>
            <a:pPr algn="l">
              <a:lnSpc>
                <a:spcPts val="3079"/>
              </a:lnSpc>
            </a:pPr>
            <a:r>
              <a:rPr lang="en-US" sz="2500" dirty="0">
                <a:solidFill>
                  <a:srgbClr val="AACAAE"/>
                </a:solidFill>
                <a:latin typeface="TDTD순고딕"/>
                <a:ea typeface="TDTD순고딕"/>
                <a:cs typeface="TDTD순고딕"/>
                <a:sym typeface="TDTD순고딕"/>
              </a:rPr>
              <a:t>Checked accuracy, precision, and recall on test set</a:t>
            </a:r>
          </a:p>
        </p:txBody>
      </p:sp>
      <p:sp>
        <p:nvSpPr>
          <p:cNvPr id="28" name="TextBox 45">
            <a:extLst>
              <a:ext uri="{FF2B5EF4-FFF2-40B4-BE49-F238E27FC236}">
                <a16:creationId xmlns:a16="http://schemas.microsoft.com/office/drawing/2014/main" id="{53C36EB3-CA47-EB78-AEB5-C3593FDD38B0}"/>
              </a:ext>
            </a:extLst>
          </p:cNvPr>
          <p:cNvSpPr txBox="1"/>
          <p:nvPr/>
        </p:nvSpPr>
        <p:spPr>
          <a:xfrm>
            <a:off x="6755637" y="3936778"/>
            <a:ext cx="7792700" cy="385618"/>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Performed tuning using </a:t>
            </a:r>
            <a:r>
              <a:rPr lang="en-US" sz="2500" dirty="0" err="1">
                <a:solidFill>
                  <a:srgbClr val="AACAAE"/>
                </a:solidFill>
                <a:latin typeface="TDTD순고딕"/>
                <a:ea typeface="TDTD순고딕"/>
                <a:cs typeface="TDTD순고딕"/>
                <a:sym typeface="TDTD순고딕"/>
              </a:rPr>
              <a:t>GridSearchCV</a:t>
            </a:r>
            <a:endParaRPr lang="en-US" sz="2500" dirty="0">
              <a:solidFill>
                <a:srgbClr val="AACAAE"/>
              </a:solidFill>
              <a:latin typeface="TDTD순고딕"/>
              <a:ea typeface="TDTD순고딕"/>
              <a:cs typeface="TDTD순고딕"/>
              <a:sym typeface="TDTD순고딕"/>
            </a:endParaRPr>
          </a:p>
        </p:txBody>
      </p:sp>
      <p:grpSp>
        <p:nvGrpSpPr>
          <p:cNvPr id="39" name="그룹 38">
            <a:extLst>
              <a:ext uri="{FF2B5EF4-FFF2-40B4-BE49-F238E27FC236}">
                <a16:creationId xmlns:a16="http://schemas.microsoft.com/office/drawing/2014/main" id="{8604B438-FA38-5458-FD24-4DC12BE22CC0}"/>
              </a:ext>
            </a:extLst>
          </p:cNvPr>
          <p:cNvGrpSpPr/>
          <p:nvPr/>
        </p:nvGrpSpPr>
        <p:grpSpPr>
          <a:xfrm>
            <a:off x="2209800" y="5262524"/>
            <a:ext cx="3775779" cy="973127"/>
            <a:chOff x="2209800" y="5262524"/>
            <a:chExt cx="3775779" cy="973127"/>
          </a:xfrm>
        </p:grpSpPr>
        <p:grpSp>
          <p:nvGrpSpPr>
            <p:cNvPr id="40" name="Group 35">
              <a:extLst>
                <a:ext uri="{FF2B5EF4-FFF2-40B4-BE49-F238E27FC236}">
                  <a16:creationId xmlns:a16="http://schemas.microsoft.com/office/drawing/2014/main" id="{E299E883-A65F-E911-E83A-E44FA770143E}"/>
                </a:ext>
              </a:extLst>
            </p:cNvPr>
            <p:cNvGrpSpPr/>
            <p:nvPr/>
          </p:nvGrpSpPr>
          <p:grpSpPr>
            <a:xfrm>
              <a:off x="2209800" y="5367877"/>
              <a:ext cx="3689468" cy="867774"/>
              <a:chOff x="0" y="0"/>
              <a:chExt cx="971712" cy="228549"/>
            </a:xfrm>
          </p:grpSpPr>
          <p:sp>
            <p:nvSpPr>
              <p:cNvPr id="44" name="Freeform 36">
                <a:extLst>
                  <a:ext uri="{FF2B5EF4-FFF2-40B4-BE49-F238E27FC236}">
                    <a16:creationId xmlns:a16="http://schemas.microsoft.com/office/drawing/2014/main" id="{43E8E718-7B7A-4378-5872-0EB7BD929EA4}"/>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45" name="TextBox 37">
                <a:extLst>
                  <a:ext uri="{FF2B5EF4-FFF2-40B4-BE49-F238E27FC236}">
                    <a16:creationId xmlns:a16="http://schemas.microsoft.com/office/drawing/2014/main" id="{27207C38-6B96-E7EE-A7E2-F3EDC7B14112}"/>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nvGrpSpPr>
            <p:cNvPr id="41" name="Group 38">
              <a:extLst>
                <a:ext uri="{FF2B5EF4-FFF2-40B4-BE49-F238E27FC236}">
                  <a16:creationId xmlns:a16="http://schemas.microsoft.com/office/drawing/2014/main" id="{F75C65EE-5FD9-B521-BE14-A287105D3C8A}"/>
                </a:ext>
              </a:extLst>
            </p:cNvPr>
            <p:cNvGrpSpPr>
              <a:grpSpLocks noChangeAspect="1"/>
            </p:cNvGrpSpPr>
            <p:nvPr/>
          </p:nvGrpSpPr>
          <p:grpSpPr>
            <a:xfrm>
              <a:off x="2296111" y="5262524"/>
              <a:ext cx="3689468" cy="867774"/>
              <a:chOff x="0" y="0"/>
              <a:chExt cx="971712" cy="228549"/>
            </a:xfrm>
          </p:grpSpPr>
          <p:sp>
            <p:nvSpPr>
              <p:cNvPr id="42" name="Freeform 39">
                <a:extLst>
                  <a:ext uri="{FF2B5EF4-FFF2-40B4-BE49-F238E27FC236}">
                    <a16:creationId xmlns:a16="http://schemas.microsoft.com/office/drawing/2014/main" id="{E9A53007-1DAC-2855-0497-C1252A424C20}"/>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85B38B"/>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Model Evaluation</a:t>
                </a:r>
                <a:endParaRPr lang="ko-KR" altLang="en-US" sz="2400" dirty="0">
                  <a:solidFill>
                    <a:schemeClr val="bg1"/>
                  </a:solidFill>
                  <a:latin typeface="Tlab 레트로라이프" panose="020B0600000101010101" charset="-127"/>
                  <a:ea typeface="Tlab 레트로라이프" panose="020B0600000101010101" charset="-127"/>
                </a:endParaRPr>
              </a:p>
            </p:txBody>
          </p:sp>
          <p:sp>
            <p:nvSpPr>
              <p:cNvPr id="43" name="TextBox 40">
                <a:extLst>
                  <a:ext uri="{FF2B5EF4-FFF2-40B4-BE49-F238E27FC236}">
                    <a16:creationId xmlns:a16="http://schemas.microsoft.com/office/drawing/2014/main" id="{F2328C42-0492-DF96-15A5-525E6123DA17}"/>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sp>
        <p:nvSpPr>
          <p:cNvPr id="46" name="직사각형 45">
            <a:extLst>
              <a:ext uri="{FF2B5EF4-FFF2-40B4-BE49-F238E27FC236}">
                <a16:creationId xmlns:a16="http://schemas.microsoft.com/office/drawing/2014/main" id="{E30829B5-1105-A0FA-6090-4252248FF635}"/>
              </a:ext>
            </a:extLst>
          </p:cNvPr>
          <p:cNvSpPr/>
          <p:nvPr/>
        </p:nvSpPr>
        <p:spPr>
          <a:xfrm>
            <a:off x="6506030" y="3082007"/>
            <a:ext cx="10287000" cy="31536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9" name="그림 18">
            <a:extLst>
              <a:ext uri="{FF2B5EF4-FFF2-40B4-BE49-F238E27FC236}">
                <a16:creationId xmlns:a16="http://schemas.microsoft.com/office/drawing/2014/main" id="{1E20FBC3-4951-9F52-8F60-C109D4C3737B}"/>
              </a:ext>
            </a:extLst>
          </p:cNvPr>
          <p:cNvPicPr>
            <a:picLocks noChangeAspect="1"/>
          </p:cNvPicPr>
          <p:nvPr/>
        </p:nvPicPr>
        <p:blipFill>
          <a:blip r:embed="rId2"/>
          <a:srcRect b="43869"/>
          <a:stretch>
            <a:fillRect/>
          </a:stretch>
        </p:blipFill>
        <p:spPr>
          <a:xfrm>
            <a:off x="7038311" y="2656241"/>
            <a:ext cx="4696944" cy="4126551"/>
          </a:xfrm>
          <a:prstGeom prst="rect">
            <a:avLst/>
          </a:prstGeom>
        </p:spPr>
      </p:pic>
      <p:pic>
        <p:nvPicPr>
          <p:cNvPr id="16" name="그림 15">
            <a:extLst>
              <a:ext uri="{FF2B5EF4-FFF2-40B4-BE49-F238E27FC236}">
                <a16:creationId xmlns:a16="http://schemas.microsoft.com/office/drawing/2014/main" id="{FB17AC8C-663F-1845-4EDF-F80D33A09BE7}"/>
              </a:ext>
            </a:extLst>
          </p:cNvPr>
          <p:cNvPicPr>
            <a:picLocks noChangeAspect="1"/>
          </p:cNvPicPr>
          <p:nvPr/>
        </p:nvPicPr>
        <p:blipFill>
          <a:blip r:embed="rId2"/>
          <a:srcRect t="57498"/>
          <a:stretch>
            <a:fillRect/>
          </a:stretch>
        </p:blipFill>
        <p:spPr>
          <a:xfrm>
            <a:off x="12038499" y="3082007"/>
            <a:ext cx="5038725" cy="3352026"/>
          </a:xfrm>
          <a:prstGeom prst="rect">
            <a:avLst/>
          </a:prstGeom>
        </p:spPr>
      </p:pic>
      <p:sp>
        <p:nvSpPr>
          <p:cNvPr id="18" name="TextBox 48">
            <a:extLst>
              <a:ext uri="{FF2B5EF4-FFF2-40B4-BE49-F238E27FC236}">
                <a16:creationId xmlns:a16="http://schemas.microsoft.com/office/drawing/2014/main" id="{D8345B2B-7A2A-7FB1-5BBE-137B3480780A}"/>
              </a:ext>
            </a:extLst>
          </p:cNvPr>
          <p:cNvSpPr txBox="1"/>
          <p:nvPr/>
        </p:nvSpPr>
        <p:spPr>
          <a:xfrm>
            <a:off x="7937500" y="7117938"/>
            <a:ext cx="9740900" cy="800604"/>
          </a:xfrm>
          <a:prstGeom prst="rect">
            <a:avLst/>
          </a:prstGeom>
        </p:spPr>
        <p:txBody>
          <a:bodyPr wrap="square" lIns="0" tIns="0" rIns="0" bIns="0" rtlCol="0" anchor="t">
            <a:spAutoFit/>
          </a:bodyPr>
          <a:lstStyle/>
          <a:p>
            <a:pPr>
              <a:lnSpc>
                <a:spcPts val="3079"/>
              </a:lnSpc>
            </a:pPr>
            <a:r>
              <a:rPr lang="en-US" sz="3000" dirty="0">
                <a:solidFill>
                  <a:srgbClr val="485849"/>
                </a:solidFill>
                <a:highlight>
                  <a:srgbClr val="C7D1AB"/>
                </a:highlight>
                <a:latin typeface="TDTD순고딕"/>
                <a:ea typeface="TDTD순고딕"/>
                <a:cs typeface="TDTD순고딕"/>
                <a:sym typeface="TDTD순고딕"/>
              </a:rPr>
              <a:t>New input </a:t>
            </a:r>
            <a:r>
              <a:rPr lang="ko-KR" altLang="en-US" sz="3000" dirty="0">
                <a:solidFill>
                  <a:srgbClr val="485849"/>
                </a:solidFill>
                <a:highlight>
                  <a:srgbClr val="C7D1AB"/>
                </a:highlight>
                <a:latin typeface="TDTD순고딕"/>
                <a:ea typeface="TDTD순고딕"/>
                <a:cs typeface="TDTD순고딕"/>
                <a:sym typeface="TDTD순고딕"/>
              </a:rPr>
              <a:t>→ </a:t>
            </a:r>
            <a:r>
              <a:rPr lang="en-US" altLang="ko-KR" sz="3000" dirty="0">
                <a:solidFill>
                  <a:srgbClr val="485849"/>
                </a:solidFill>
                <a:highlight>
                  <a:srgbClr val="C7D1AB"/>
                </a:highlight>
                <a:latin typeface="TDTD순고딕"/>
                <a:ea typeface="TDTD순고딕"/>
                <a:cs typeface="TDTD순고딕"/>
                <a:sym typeface="TDTD순고딕"/>
              </a:rPr>
              <a:t>Stress prediction </a:t>
            </a:r>
            <a:r>
              <a:rPr lang="ko-KR" altLang="en-US" sz="3000" dirty="0">
                <a:solidFill>
                  <a:srgbClr val="485849"/>
                </a:solidFill>
                <a:highlight>
                  <a:srgbClr val="C7D1AB"/>
                </a:highlight>
                <a:latin typeface="TDTD순고딕"/>
                <a:ea typeface="TDTD순고딕"/>
                <a:cs typeface="TDTD순고딕"/>
                <a:sym typeface="TDTD순고딕"/>
              </a:rPr>
              <a:t>→ </a:t>
            </a:r>
            <a:r>
              <a:rPr lang="en-US" altLang="ko-KR" sz="3000" dirty="0">
                <a:solidFill>
                  <a:srgbClr val="485849"/>
                </a:solidFill>
                <a:highlight>
                  <a:srgbClr val="C7D1AB"/>
                </a:highlight>
                <a:latin typeface="TDTD순고딕"/>
                <a:ea typeface="TDTD순고딕"/>
                <a:cs typeface="TDTD순고딕"/>
                <a:sym typeface="TDTD순고딕"/>
              </a:rPr>
              <a:t>Simple message:</a:t>
            </a:r>
          </a:p>
          <a:p>
            <a:pPr>
              <a:lnSpc>
                <a:spcPts val="3079"/>
              </a:lnSpc>
            </a:pPr>
            <a:r>
              <a:rPr lang="en-US" altLang="ko-KR" sz="3000" dirty="0">
                <a:solidFill>
                  <a:srgbClr val="485849"/>
                </a:solidFill>
                <a:highlight>
                  <a:srgbClr val="C7D1AB"/>
                </a:highlight>
                <a:latin typeface="TDTD순고딕"/>
                <a:ea typeface="TDTD순고딕"/>
                <a:cs typeface="TDTD순고딕"/>
                <a:sym typeface="TDTD순고딕"/>
              </a:rPr>
              <a:t>“Maintain habits” or “Counseling recommended” </a:t>
            </a:r>
            <a:endParaRPr lang="en-US" sz="2800" dirty="0">
              <a:solidFill>
                <a:srgbClr val="485849"/>
              </a:solidFill>
              <a:highlight>
                <a:srgbClr val="C7D1AB"/>
              </a:highlight>
              <a:latin typeface="TDTD순고딕"/>
              <a:ea typeface="TDTD순고딕"/>
              <a:cs typeface="TDTD순고딕"/>
              <a:sym typeface="TDTD순고딕"/>
            </a:endParaRPr>
          </a:p>
        </p:txBody>
      </p:sp>
      <p:sp>
        <p:nvSpPr>
          <p:cNvPr id="20" name="TextBox 19">
            <a:extLst>
              <a:ext uri="{FF2B5EF4-FFF2-40B4-BE49-F238E27FC236}">
                <a16:creationId xmlns:a16="http://schemas.microsoft.com/office/drawing/2014/main" id="{3644C6AA-F37A-9E95-AA6D-A821A1EC7F58}"/>
              </a:ext>
            </a:extLst>
          </p:cNvPr>
          <p:cNvSpPr txBox="1"/>
          <p:nvPr/>
        </p:nvSpPr>
        <p:spPr>
          <a:xfrm>
            <a:off x="4849402" y="1410881"/>
            <a:ext cx="7875998" cy="1211870"/>
          </a:xfrm>
          <a:prstGeom prst="rect">
            <a:avLst/>
          </a:prstGeom>
        </p:spPr>
        <p:txBody>
          <a:bodyPr wrap="square"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Model Design</a:t>
            </a:r>
          </a:p>
        </p:txBody>
      </p:sp>
    </p:spTree>
    <p:extLst>
      <p:ext uri="{BB962C8B-B14F-4D97-AF65-F5344CB8AC3E}">
        <p14:creationId xmlns:p14="http://schemas.microsoft.com/office/powerpoint/2010/main" val="1946552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6BF76-2FFB-075F-CECA-0DCE4DE6759A}"/>
            </a:ext>
          </a:extLst>
        </p:cNvPr>
        <p:cNvGrpSpPr/>
        <p:nvPr/>
      </p:nvGrpSpPr>
      <p:grpSpPr>
        <a:xfrm>
          <a:off x="0" y="0"/>
          <a:ext cx="0" cy="0"/>
          <a:chOff x="0" y="0"/>
          <a:chExt cx="0" cy="0"/>
        </a:xfrm>
      </p:grpSpPr>
      <p:grpSp>
        <p:nvGrpSpPr>
          <p:cNvPr id="2" name="Group 21">
            <a:extLst>
              <a:ext uri="{FF2B5EF4-FFF2-40B4-BE49-F238E27FC236}">
                <a16:creationId xmlns:a16="http://schemas.microsoft.com/office/drawing/2014/main" id="{9D8796D7-4E7C-EF08-C862-AE36E236A349}"/>
              </a:ext>
            </a:extLst>
          </p:cNvPr>
          <p:cNvGrpSpPr/>
          <p:nvPr/>
        </p:nvGrpSpPr>
        <p:grpSpPr>
          <a:xfrm>
            <a:off x="2209800" y="3695700"/>
            <a:ext cx="3775779" cy="973127"/>
            <a:chOff x="0" y="0"/>
            <a:chExt cx="5034372" cy="1297502"/>
          </a:xfrm>
        </p:grpSpPr>
        <p:grpSp>
          <p:nvGrpSpPr>
            <p:cNvPr id="3" name="Group 22">
              <a:extLst>
                <a:ext uri="{FF2B5EF4-FFF2-40B4-BE49-F238E27FC236}">
                  <a16:creationId xmlns:a16="http://schemas.microsoft.com/office/drawing/2014/main" id="{DCE755D6-3DFA-9B07-2495-9214231A8819}"/>
                </a:ext>
              </a:extLst>
            </p:cNvPr>
            <p:cNvGrpSpPr/>
            <p:nvPr/>
          </p:nvGrpSpPr>
          <p:grpSpPr>
            <a:xfrm>
              <a:off x="0" y="140471"/>
              <a:ext cx="4919290" cy="1157031"/>
              <a:chOff x="0" y="0"/>
              <a:chExt cx="971712" cy="228549"/>
            </a:xfrm>
          </p:grpSpPr>
          <p:sp>
            <p:nvSpPr>
              <p:cNvPr id="7" name="Freeform 23">
                <a:extLst>
                  <a:ext uri="{FF2B5EF4-FFF2-40B4-BE49-F238E27FC236}">
                    <a16:creationId xmlns:a16="http://schemas.microsoft.com/office/drawing/2014/main" id="{8398C6F3-4C25-3815-F954-7DA7DCA42378}"/>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8" name="TextBox 24">
                <a:extLst>
                  <a:ext uri="{FF2B5EF4-FFF2-40B4-BE49-F238E27FC236}">
                    <a16:creationId xmlns:a16="http://schemas.microsoft.com/office/drawing/2014/main" id="{D399B7EE-A051-2FAA-13A0-A0F718A7788F}"/>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nvGrpSpPr>
            <p:cNvPr id="4" name="Group 25">
              <a:extLst>
                <a:ext uri="{FF2B5EF4-FFF2-40B4-BE49-F238E27FC236}">
                  <a16:creationId xmlns:a16="http://schemas.microsoft.com/office/drawing/2014/main" id="{11B0FBE4-5927-EF28-7399-F6945B253419}"/>
                </a:ext>
              </a:extLst>
            </p:cNvPr>
            <p:cNvGrpSpPr/>
            <p:nvPr/>
          </p:nvGrpSpPr>
          <p:grpSpPr>
            <a:xfrm>
              <a:off x="115082" y="0"/>
              <a:ext cx="4919290" cy="1157031"/>
              <a:chOff x="0" y="0"/>
              <a:chExt cx="971712" cy="228549"/>
            </a:xfrm>
          </p:grpSpPr>
          <p:sp>
            <p:nvSpPr>
              <p:cNvPr id="5" name="Freeform 26">
                <a:extLst>
                  <a:ext uri="{FF2B5EF4-FFF2-40B4-BE49-F238E27FC236}">
                    <a16:creationId xmlns:a16="http://schemas.microsoft.com/office/drawing/2014/main" id="{3353118F-62CC-F3F0-5BE5-E9C30122DCEE}"/>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B1CCB4"/>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Hyperparameter</a:t>
                </a:r>
                <a:br>
                  <a:rPr lang="en-US" altLang="ko-KR" sz="2400" dirty="0">
                    <a:solidFill>
                      <a:schemeClr val="bg1"/>
                    </a:solidFill>
                    <a:latin typeface="Tlab 레트로라이프" panose="020B0600000101010101" charset="-127"/>
                    <a:ea typeface="Tlab 레트로라이프" panose="020B0600000101010101" charset="-127"/>
                  </a:rPr>
                </a:br>
                <a:r>
                  <a:rPr lang="en-US" altLang="ko-KR" sz="2400" dirty="0">
                    <a:solidFill>
                      <a:schemeClr val="bg1"/>
                    </a:solidFill>
                    <a:latin typeface="Tlab 레트로라이프" panose="020B0600000101010101" charset="-127"/>
                    <a:ea typeface="Tlab 레트로라이프" panose="020B0600000101010101" charset="-127"/>
                  </a:rPr>
                  <a:t>Tuning</a:t>
                </a:r>
              </a:p>
            </p:txBody>
          </p:sp>
          <p:sp>
            <p:nvSpPr>
              <p:cNvPr id="6" name="TextBox 27">
                <a:extLst>
                  <a:ext uri="{FF2B5EF4-FFF2-40B4-BE49-F238E27FC236}">
                    <a16:creationId xmlns:a16="http://schemas.microsoft.com/office/drawing/2014/main" id="{04A57CB2-A30F-3EAA-DAF6-700258B6539E}"/>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grpSp>
        <p:nvGrpSpPr>
          <p:cNvPr id="9" name="Group 28">
            <a:extLst>
              <a:ext uri="{FF2B5EF4-FFF2-40B4-BE49-F238E27FC236}">
                <a16:creationId xmlns:a16="http://schemas.microsoft.com/office/drawing/2014/main" id="{2F16BB25-58EA-6E54-B3AF-9E6E96F43FD6}"/>
              </a:ext>
            </a:extLst>
          </p:cNvPr>
          <p:cNvGrpSpPr>
            <a:grpSpLocks noChangeAspect="1"/>
          </p:cNvGrpSpPr>
          <p:nvPr/>
        </p:nvGrpSpPr>
        <p:grpSpPr>
          <a:xfrm>
            <a:off x="2233236" y="6950025"/>
            <a:ext cx="4944733" cy="1274400"/>
            <a:chOff x="0" y="0"/>
            <a:chExt cx="5034372" cy="1297502"/>
          </a:xfrm>
        </p:grpSpPr>
        <p:grpSp>
          <p:nvGrpSpPr>
            <p:cNvPr id="10" name="Group 29">
              <a:extLst>
                <a:ext uri="{FF2B5EF4-FFF2-40B4-BE49-F238E27FC236}">
                  <a16:creationId xmlns:a16="http://schemas.microsoft.com/office/drawing/2014/main" id="{F6982680-B61F-46E3-8068-774FBC5EBFC1}"/>
                </a:ext>
              </a:extLst>
            </p:cNvPr>
            <p:cNvGrpSpPr/>
            <p:nvPr/>
          </p:nvGrpSpPr>
          <p:grpSpPr>
            <a:xfrm>
              <a:off x="0" y="140471"/>
              <a:ext cx="4919290" cy="1157031"/>
              <a:chOff x="0" y="0"/>
              <a:chExt cx="971712" cy="228549"/>
            </a:xfrm>
          </p:grpSpPr>
          <p:sp>
            <p:nvSpPr>
              <p:cNvPr id="14" name="Freeform 30">
                <a:extLst>
                  <a:ext uri="{FF2B5EF4-FFF2-40B4-BE49-F238E27FC236}">
                    <a16:creationId xmlns:a16="http://schemas.microsoft.com/office/drawing/2014/main" id="{6CB09DCE-1D29-4D7D-6C5B-77724EBD0CAD}"/>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15" name="TextBox 31">
                <a:extLst>
                  <a:ext uri="{FF2B5EF4-FFF2-40B4-BE49-F238E27FC236}">
                    <a16:creationId xmlns:a16="http://schemas.microsoft.com/office/drawing/2014/main" id="{910949A8-D4D0-A387-FF38-3F25B0B3EE5C}"/>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nvGrpSpPr>
            <p:cNvPr id="11" name="Group 32">
              <a:extLst>
                <a:ext uri="{FF2B5EF4-FFF2-40B4-BE49-F238E27FC236}">
                  <a16:creationId xmlns:a16="http://schemas.microsoft.com/office/drawing/2014/main" id="{84DEDBCE-D282-B0B1-1F7D-7DE538E6935D}"/>
                </a:ext>
              </a:extLst>
            </p:cNvPr>
            <p:cNvGrpSpPr/>
            <p:nvPr/>
          </p:nvGrpSpPr>
          <p:grpSpPr>
            <a:xfrm>
              <a:off x="115082" y="0"/>
              <a:ext cx="4919290" cy="1157031"/>
              <a:chOff x="0" y="0"/>
              <a:chExt cx="971712" cy="228549"/>
            </a:xfrm>
          </p:grpSpPr>
          <p:sp>
            <p:nvSpPr>
              <p:cNvPr id="12" name="Freeform 33">
                <a:extLst>
                  <a:ext uri="{FF2B5EF4-FFF2-40B4-BE49-F238E27FC236}">
                    <a16:creationId xmlns:a16="http://schemas.microsoft.com/office/drawing/2014/main" id="{438DB26D-9D8D-9C21-87CB-E4F3EA659617}"/>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658C6A"/>
              </a:solidFill>
              <a:ln w="19050" cap="sq">
                <a:solidFill>
                  <a:srgbClr val="485849"/>
                </a:solidFill>
                <a:prstDash val="solid"/>
                <a:miter/>
              </a:ln>
            </p:spPr>
            <p:txBody>
              <a:bodyPr anchor="ctr" anchorCtr="0"/>
              <a:lstStyle/>
              <a:p>
                <a:pPr algn="ctr"/>
                <a:r>
                  <a:rPr lang="en-US" altLang="ko-KR" sz="3600" dirty="0">
                    <a:solidFill>
                      <a:schemeClr val="bg1"/>
                    </a:solidFill>
                    <a:latin typeface="Tlab 레트로라이프" panose="020B0600000101010101" charset="-127"/>
                    <a:ea typeface="Tlab 레트로라이프" panose="020B0600000101010101" charset="-127"/>
                  </a:rPr>
                  <a:t>Real-Time </a:t>
                </a:r>
              </a:p>
              <a:p>
                <a:pPr algn="ctr"/>
                <a:r>
                  <a:rPr lang="en-US" altLang="ko-KR" sz="3600" dirty="0">
                    <a:solidFill>
                      <a:schemeClr val="bg1"/>
                    </a:solidFill>
                    <a:latin typeface="Tlab 레트로라이프" panose="020B0600000101010101" charset="-127"/>
                    <a:ea typeface="Tlab 레트로라이프" panose="020B0600000101010101" charset="-127"/>
                  </a:rPr>
                  <a:t>Prediction Function</a:t>
                </a:r>
                <a:endParaRPr lang="ko-KR" altLang="en-US" sz="3600" dirty="0">
                  <a:solidFill>
                    <a:schemeClr val="bg1"/>
                  </a:solidFill>
                  <a:latin typeface="Tlab 레트로라이프" panose="020B0600000101010101" charset="-127"/>
                  <a:ea typeface="Tlab 레트로라이프" panose="020B0600000101010101" charset="-127"/>
                </a:endParaRPr>
              </a:p>
            </p:txBody>
          </p:sp>
          <p:sp>
            <p:nvSpPr>
              <p:cNvPr id="13" name="TextBox 34">
                <a:extLst>
                  <a:ext uri="{FF2B5EF4-FFF2-40B4-BE49-F238E27FC236}">
                    <a16:creationId xmlns:a16="http://schemas.microsoft.com/office/drawing/2014/main" id="{E5315205-D60A-CCCB-8A02-5E9F9A2D74B0}"/>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sp>
        <p:nvSpPr>
          <p:cNvPr id="26" name="TextBox 20">
            <a:extLst>
              <a:ext uri="{FF2B5EF4-FFF2-40B4-BE49-F238E27FC236}">
                <a16:creationId xmlns:a16="http://schemas.microsoft.com/office/drawing/2014/main" id="{F8E206BC-28C7-F565-BE05-814C63ED91B3}"/>
              </a:ext>
            </a:extLst>
          </p:cNvPr>
          <p:cNvSpPr txBox="1"/>
          <p:nvPr/>
        </p:nvSpPr>
        <p:spPr>
          <a:xfrm>
            <a:off x="1822668" y="989012"/>
            <a:ext cx="3054131" cy="1792798"/>
          </a:xfrm>
          <a:prstGeom prst="rect">
            <a:avLst/>
          </a:prstGeom>
        </p:spPr>
        <p:txBody>
          <a:bodyPr wrap="square" lIns="0" tIns="0" rIns="0" bIns="0" rtlCol="0" anchor="t">
            <a:spAutoFit/>
          </a:bodyPr>
          <a:lstStyle/>
          <a:p>
            <a:pPr algn="l">
              <a:lnSpc>
                <a:spcPts val="14491"/>
              </a:lnSpc>
            </a:pPr>
            <a:r>
              <a:rPr lang="en-US" sz="10350" b="1" dirty="0">
                <a:solidFill>
                  <a:srgbClr val="8CB791">
                    <a:alpha val="73725"/>
                  </a:srgbClr>
                </a:solidFill>
                <a:latin typeface="Tlab 레트로라이프 Bold"/>
                <a:ea typeface="Tlab 레트로라이프 Bold"/>
                <a:cs typeface="Tlab 레트로라이프 Bold"/>
                <a:sym typeface="Tlab 레트로라이프 Bold"/>
              </a:rPr>
              <a:t>04</a:t>
            </a:r>
            <a:r>
              <a:rPr lang="en-US" sz="5000" b="1" dirty="0">
                <a:solidFill>
                  <a:srgbClr val="8CB791">
                    <a:alpha val="73725"/>
                  </a:srgbClr>
                </a:solidFill>
                <a:latin typeface="Tlab 레트로라이프 Bold"/>
                <a:ea typeface="Tlab 레트로라이프 Bold"/>
                <a:cs typeface="Tlab 레트로라이프 Bold"/>
                <a:sym typeface="Tlab 레트로라이프 Bold"/>
              </a:rPr>
              <a:t>-2</a:t>
            </a:r>
          </a:p>
        </p:txBody>
      </p:sp>
      <p:sp>
        <p:nvSpPr>
          <p:cNvPr id="27" name="TextBox 47">
            <a:extLst>
              <a:ext uri="{FF2B5EF4-FFF2-40B4-BE49-F238E27FC236}">
                <a16:creationId xmlns:a16="http://schemas.microsoft.com/office/drawing/2014/main" id="{9089B591-B910-33DF-655D-90CA8FEC76C2}"/>
              </a:ext>
            </a:extLst>
          </p:cNvPr>
          <p:cNvSpPr txBox="1"/>
          <p:nvPr/>
        </p:nvSpPr>
        <p:spPr>
          <a:xfrm>
            <a:off x="6761500" y="5310087"/>
            <a:ext cx="7792700" cy="783163"/>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Evaluated with </a:t>
            </a:r>
            <a:r>
              <a:rPr lang="en-US" sz="2500" dirty="0" err="1">
                <a:solidFill>
                  <a:srgbClr val="AACAAE"/>
                </a:solidFill>
                <a:latin typeface="TDTD순고딕"/>
                <a:ea typeface="TDTD순고딕"/>
                <a:cs typeface="TDTD순고딕"/>
                <a:sym typeface="TDTD순고딕"/>
              </a:rPr>
              <a:t>classification_report</a:t>
            </a:r>
            <a:endParaRPr lang="en-US" sz="2500" dirty="0">
              <a:solidFill>
                <a:srgbClr val="AACAAE"/>
              </a:solidFill>
              <a:latin typeface="TDTD순고딕"/>
              <a:ea typeface="TDTD순고딕"/>
              <a:cs typeface="TDTD순고딕"/>
              <a:sym typeface="TDTD순고딕"/>
            </a:endParaRPr>
          </a:p>
          <a:p>
            <a:pPr algn="l">
              <a:lnSpc>
                <a:spcPts val="3079"/>
              </a:lnSpc>
            </a:pPr>
            <a:r>
              <a:rPr lang="en-US" sz="2500" dirty="0">
                <a:solidFill>
                  <a:srgbClr val="AACAAE"/>
                </a:solidFill>
                <a:latin typeface="TDTD순고딕"/>
                <a:ea typeface="TDTD순고딕"/>
                <a:cs typeface="TDTD순고딕"/>
                <a:sym typeface="TDTD순고딕"/>
              </a:rPr>
              <a:t>Checked accuracy, precision, and recall on test set</a:t>
            </a:r>
          </a:p>
        </p:txBody>
      </p:sp>
      <p:sp>
        <p:nvSpPr>
          <p:cNvPr id="28" name="TextBox 45">
            <a:extLst>
              <a:ext uri="{FF2B5EF4-FFF2-40B4-BE49-F238E27FC236}">
                <a16:creationId xmlns:a16="http://schemas.microsoft.com/office/drawing/2014/main" id="{0D6F131F-72D7-2907-5328-2C581C4A2C43}"/>
              </a:ext>
            </a:extLst>
          </p:cNvPr>
          <p:cNvSpPr txBox="1"/>
          <p:nvPr/>
        </p:nvSpPr>
        <p:spPr>
          <a:xfrm>
            <a:off x="6755637" y="3936778"/>
            <a:ext cx="7792700" cy="385618"/>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Performed tuning using </a:t>
            </a:r>
            <a:r>
              <a:rPr lang="en-US" sz="2500" dirty="0" err="1">
                <a:solidFill>
                  <a:srgbClr val="AACAAE"/>
                </a:solidFill>
                <a:latin typeface="TDTD순고딕"/>
                <a:ea typeface="TDTD순고딕"/>
                <a:cs typeface="TDTD순고딕"/>
                <a:sym typeface="TDTD순고딕"/>
              </a:rPr>
              <a:t>GridSearchCV</a:t>
            </a:r>
            <a:endParaRPr lang="en-US" sz="2500" dirty="0">
              <a:solidFill>
                <a:srgbClr val="AACAAE"/>
              </a:solidFill>
              <a:latin typeface="TDTD순고딕"/>
              <a:ea typeface="TDTD순고딕"/>
              <a:cs typeface="TDTD순고딕"/>
              <a:sym typeface="TDTD순고딕"/>
            </a:endParaRPr>
          </a:p>
        </p:txBody>
      </p:sp>
      <p:grpSp>
        <p:nvGrpSpPr>
          <p:cNvPr id="39" name="그룹 38">
            <a:extLst>
              <a:ext uri="{FF2B5EF4-FFF2-40B4-BE49-F238E27FC236}">
                <a16:creationId xmlns:a16="http://schemas.microsoft.com/office/drawing/2014/main" id="{A32262FD-BBC1-E1FA-8095-56A0DC8FD0C6}"/>
              </a:ext>
            </a:extLst>
          </p:cNvPr>
          <p:cNvGrpSpPr/>
          <p:nvPr/>
        </p:nvGrpSpPr>
        <p:grpSpPr>
          <a:xfrm>
            <a:off x="2209800" y="5262524"/>
            <a:ext cx="3775779" cy="973127"/>
            <a:chOff x="2209800" y="5262524"/>
            <a:chExt cx="3775779" cy="973127"/>
          </a:xfrm>
        </p:grpSpPr>
        <p:grpSp>
          <p:nvGrpSpPr>
            <p:cNvPr id="40" name="Group 35">
              <a:extLst>
                <a:ext uri="{FF2B5EF4-FFF2-40B4-BE49-F238E27FC236}">
                  <a16:creationId xmlns:a16="http://schemas.microsoft.com/office/drawing/2014/main" id="{DD51E42A-4BA9-ACC2-6A9B-7A723AE78F64}"/>
                </a:ext>
              </a:extLst>
            </p:cNvPr>
            <p:cNvGrpSpPr/>
            <p:nvPr/>
          </p:nvGrpSpPr>
          <p:grpSpPr>
            <a:xfrm>
              <a:off x="2209800" y="5367877"/>
              <a:ext cx="3689468" cy="867774"/>
              <a:chOff x="0" y="0"/>
              <a:chExt cx="971712" cy="228549"/>
            </a:xfrm>
          </p:grpSpPr>
          <p:sp>
            <p:nvSpPr>
              <p:cNvPr id="44" name="Freeform 36">
                <a:extLst>
                  <a:ext uri="{FF2B5EF4-FFF2-40B4-BE49-F238E27FC236}">
                    <a16:creationId xmlns:a16="http://schemas.microsoft.com/office/drawing/2014/main" id="{B8F752AC-8653-9033-DD1E-B6212FF0B90C}"/>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45" name="TextBox 37">
                <a:extLst>
                  <a:ext uri="{FF2B5EF4-FFF2-40B4-BE49-F238E27FC236}">
                    <a16:creationId xmlns:a16="http://schemas.microsoft.com/office/drawing/2014/main" id="{0A2F13AC-D499-2F0F-27A7-EA62B3FE9E98}"/>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nvGrpSpPr>
            <p:cNvPr id="41" name="Group 38">
              <a:extLst>
                <a:ext uri="{FF2B5EF4-FFF2-40B4-BE49-F238E27FC236}">
                  <a16:creationId xmlns:a16="http://schemas.microsoft.com/office/drawing/2014/main" id="{B4C03DB6-97D5-C5D3-6DE2-3A52D0B8A07D}"/>
                </a:ext>
              </a:extLst>
            </p:cNvPr>
            <p:cNvGrpSpPr>
              <a:grpSpLocks noChangeAspect="1"/>
            </p:cNvGrpSpPr>
            <p:nvPr/>
          </p:nvGrpSpPr>
          <p:grpSpPr>
            <a:xfrm>
              <a:off x="2296111" y="5262524"/>
              <a:ext cx="3689468" cy="867774"/>
              <a:chOff x="0" y="0"/>
              <a:chExt cx="971712" cy="228549"/>
            </a:xfrm>
          </p:grpSpPr>
          <p:sp>
            <p:nvSpPr>
              <p:cNvPr id="42" name="Freeform 39">
                <a:extLst>
                  <a:ext uri="{FF2B5EF4-FFF2-40B4-BE49-F238E27FC236}">
                    <a16:creationId xmlns:a16="http://schemas.microsoft.com/office/drawing/2014/main" id="{B03E408D-7CDE-744B-B355-C0AA113677E1}"/>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85B38B"/>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Model Evaluation</a:t>
                </a:r>
                <a:endParaRPr lang="ko-KR" altLang="en-US" sz="2400" dirty="0">
                  <a:solidFill>
                    <a:schemeClr val="bg1"/>
                  </a:solidFill>
                  <a:latin typeface="Tlab 레트로라이프" panose="020B0600000101010101" charset="-127"/>
                  <a:ea typeface="Tlab 레트로라이프" panose="020B0600000101010101" charset="-127"/>
                </a:endParaRPr>
              </a:p>
            </p:txBody>
          </p:sp>
          <p:sp>
            <p:nvSpPr>
              <p:cNvPr id="43" name="TextBox 40">
                <a:extLst>
                  <a:ext uri="{FF2B5EF4-FFF2-40B4-BE49-F238E27FC236}">
                    <a16:creationId xmlns:a16="http://schemas.microsoft.com/office/drawing/2014/main" id="{00AE1C23-3CA6-FD7D-BBA2-EE36144D3B6E}"/>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sp>
        <p:nvSpPr>
          <p:cNvPr id="46" name="직사각형 45">
            <a:extLst>
              <a:ext uri="{FF2B5EF4-FFF2-40B4-BE49-F238E27FC236}">
                <a16:creationId xmlns:a16="http://schemas.microsoft.com/office/drawing/2014/main" id="{3F600B58-7BED-DCAE-2557-D24CCB9D04BF}"/>
              </a:ext>
            </a:extLst>
          </p:cNvPr>
          <p:cNvSpPr/>
          <p:nvPr/>
        </p:nvSpPr>
        <p:spPr>
          <a:xfrm>
            <a:off x="6506030" y="3082007"/>
            <a:ext cx="10287000" cy="31536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a:extLst>
              <a:ext uri="{FF2B5EF4-FFF2-40B4-BE49-F238E27FC236}">
                <a16:creationId xmlns:a16="http://schemas.microsoft.com/office/drawing/2014/main" id="{34371438-0600-02E8-BF65-2E80976859A3}"/>
              </a:ext>
            </a:extLst>
          </p:cNvPr>
          <p:cNvPicPr>
            <a:picLocks noChangeAspect="1"/>
          </p:cNvPicPr>
          <p:nvPr/>
        </p:nvPicPr>
        <p:blipFill>
          <a:blip r:embed="rId2"/>
          <a:stretch>
            <a:fillRect/>
          </a:stretch>
        </p:blipFill>
        <p:spPr>
          <a:xfrm>
            <a:off x="7937500" y="5289733"/>
            <a:ext cx="6651436" cy="1349743"/>
          </a:xfrm>
          <a:prstGeom prst="rect">
            <a:avLst/>
          </a:prstGeom>
        </p:spPr>
      </p:pic>
      <p:pic>
        <p:nvPicPr>
          <p:cNvPr id="18" name="그림 17">
            <a:extLst>
              <a:ext uri="{FF2B5EF4-FFF2-40B4-BE49-F238E27FC236}">
                <a16:creationId xmlns:a16="http://schemas.microsoft.com/office/drawing/2014/main" id="{3472F02D-6EEF-AAAF-F36B-5C3384944E0D}"/>
              </a:ext>
            </a:extLst>
          </p:cNvPr>
          <p:cNvPicPr>
            <a:picLocks noChangeAspect="1"/>
          </p:cNvPicPr>
          <p:nvPr/>
        </p:nvPicPr>
        <p:blipFill>
          <a:blip r:embed="rId3"/>
          <a:stretch>
            <a:fillRect/>
          </a:stretch>
        </p:blipFill>
        <p:spPr>
          <a:xfrm>
            <a:off x="7947025" y="2842084"/>
            <a:ext cx="5981700" cy="2238375"/>
          </a:xfrm>
          <a:prstGeom prst="rect">
            <a:avLst/>
          </a:prstGeom>
        </p:spPr>
      </p:pic>
      <p:sp>
        <p:nvSpPr>
          <p:cNvPr id="19" name="TextBox 48">
            <a:extLst>
              <a:ext uri="{FF2B5EF4-FFF2-40B4-BE49-F238E27FC236}">
                <a16:creationId xmlns:a16="http://schemas.microsoft.com/office/drawing/2014/main" id="{8AB7CE84-EDD0-9A1A-383E-06BAAD5176B3}"/>
              </a:ext>
            </a:extLst>
          </p:cNvPr>
          <p:cNvSpPr txBox="1"/>
          <p:nvPr/>
        </p:nvSpPr>
        <p:spPr>
          <a:xfrm>
            <a:off x="7937500" y="7117938"/>
            <a:ext cx="9740900" cy="800604"/>
          </a:xfrm>
          <a:prstGeom prst="rect">
            <a:avLst/>
          </a:prstGeom>
        </p:spPr>
        <p:txBody>
          <a:bodyPr wrap="square" lIns="0" tIns="0" rIns="0" bIns="0" rtlCol="0" anchor="t">
            <a:spAutoFit/>
          </a:bodyPr>
          <a:lstStyle/>
          <a:p>
            <a:pPr>
              <a:lnSpc>
                <a:spcPts val="3079"/>
              </a:lnSpc>
            </a:pPr>
            <a:r>
              <a:rPr lang="en-US" sz="3000" dirty="0">
                <a:solidFill>
                  <a:srgbClr val="485849"/>
                </a:solidFill>
                <a:highlight>
                  <a:srgbClr val="C7D1AB"/>
                </a:highlight>
                <a:latin typeface="TDTD순고딕"/>
                <a:ea typeface="TDTD순고딕"/>
                <a:cs typeface="TDTD순고딕"/>
                <a:sym typeface="TDTD순고딕"/>
              </a:rPr>
              <a:t>New input </a:t>
            </a:r>
            <a:r>
              <a:rPr lang="ko-KR" altLang="en-US" sz="3000" dirty="0">
                <a:solidFill>
                  <a:srgbClr val="485849"/>
                </a:solidFill>
                <a:highlight>
                  <a:srgbClr val="C7D1AB"/>
                </a:highlight>
                <a:latin typeface="TDTD순고딕"/>
                <a:ea typeface="TDTD순고딕"/>
                <a:cs typeface="TDTD순고딕"/>
                <a:sym typeface="TDTD순고딕"/>
              </a:rPr>
              <a:t>→ </a:t>
            </a:r>
            <a:r>
              <a:rPr lang="en-US" altLang="ko-KR" sz="3000" dirty="0">
                <a:solidFill>
                  <a:srgbClr val="485849"/>
                </a:solidFill>
                <a:highlight>
                  <a:srgbClr val="C7D1AB"/>
                </a:highlight>
                <a:latin typeface="TDTD순고딕"/>
                <a:ea typeface="TDTD순고딕"/>
                <a:cs typeface="TDTD순고딕"/>
                <a:sym typeface="TDTD순고딕"/>
              </a:rPr>
              <a:t>Stress prediction </a:t>
            </a:r>
            <a:r>
              <a:rPr lang="ko-KR" altLang="en-US" sz="3000" dirty="0">
                <a:solidFill>
                  <a:srgbClr val="485849"/>
                </a:solidFill>
                <a:highlight>
                  <a:srgbClr val="C7D1AB"/>
                </a:highlight>
                <a:latin typeface="TDTD순고딕"/>
                <a:ea typeface="TDTD순고딕"/>
                <a:cs typeface="TDTD순고딕"/>
                <a:sym typeface="TDTD순고딕"/>
              </a:rPr>
              <a:t>→ </a:t>
            </a:r>
            <a:r>
              <a:rPr lang="en-US" altLang="ko-KR" sz="3000" dirty="0">
                <a:solidFill>
                  <a:srgbClr val="485849"/>
                </a:solidFill>
                <a:highlight>
                  <a:srgbClr val="C7D1AB"/>
                </a:highlight>
                <a:latin typeface="TDTD순고딕"/>
                <a:ea typeface="TDTD순고딕"/>
                <a:cs typeface="TDTD순고딕"/>
                <a:sym typeface="TDTD순고딕"/>
              </a:rPr>
              <a:t>Simple message:</a:t>
            </a:r>
          </a:p>
          <a:p>
            <a:pPr>
              <a:lnSpc>
                <a:spcPts val="3079"/>
              </a:lnSpc>
            </a:pPr>
            <a:r>
              <a:rPr lang="en-US" altLang="ko-KR" sz="3000" dirty="0">
                <a:solidFill>
                  <a:srgbClr val="485849"/>
                </a:solidFill>
                <a:highlight>
                  <a:srgbClr val="C7D1AB"/>
                </a:highlight>
                <a:latin typeface="TDTD순고딕"/>
                <a:ea typeface="TDTD순고딕"/>
                <a:cs typeface="TDTD순고딕"/>
                <a:sym typeface="TDTD순고딕"/>
              </a:rPr>
              <a:t>“Maintain habits” or “Counseling recommended” </a:t>
            </a:r>
            <a:endParaRPr lang="en-US" sz="2800" dirty="0">
              <a:solidFill>
                <a:srgbClr val="485849"/>
              </a:solidFill>
              <a:highlight>
                <a:srgbClr val="C7D1AB"/>
              </a:highlight>
              <a:latin typeface="TDTD순고딕"/>
              <a:ea typeface="TDTD순고딕"/>
              <a:cs typeface="TDTD순고딕"/>
              <a:sym typeface="TDTD순고딕"/>
            </a:endParaRPr>
          </a:p>
        </p:txBody>
      </p:sp>
      <p:sp>
        <p:nvSpPr>
          <p:cNvPr id="20" name="TextBox 19">
            <a:extLst>
              <a:ext uri="{FF2B5EF4-FFF2-40B4-BE49-F238E27FC236}">
                <a16:creationId xmlns:a16="http://schemas.microsoft.com/office/drawing/2014/main" id="{8FC37EF1-E5F0-05E5-5DA2-CCC7850F2FDC}"/>
              </a:ext>
            </a:extLst>
          </p:cNvPr>
          <p:cNvSpPr txBox="1"/>
          <p:nvPr/>
        </p:nvSpPr>
        <p:spPr>
          <a:xfrm>
            <a:off x="4849402" y="1410881"/>
            <a:ext cx="7875998" cy="1211870"/>
          </a:xfrm>
          <a:prstGeom prst="rect">
            <a:avLst/>
          </a:prstGeom>
        </p:spPr>
        <p:txBody>
          <a:bodyPr wrap="square"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Model Design</a:t>
            </a:r>
          </a:p>
        </p:txBody>
      </p:sp>
    </p:spTree>
    <p:extLst>
      <p:ext uri="{BB962C8B-B14F-4D97-AF65-F5344CB8AC3E}">
        <p14:creationId xmlns:p14="http://schemas.microsoft.com/office/powerpoint/2010/main" val="1153611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F49F6-FE6E-F2D8-EDBB-98A60BFC1EEB}"/>
            </a:ext>
          </a:extLst>
        </p:cNvPr>
        <p:cNvGrpSpPr/>
        <p:nvPr/>
      </p:nvGrpSpPr>
      <p:grpSpPr>
        <a:xfrm>
          <a:off x="0" y="0"/>
          <a:ext cx="0" cy="0"/>
          <a:chOff x="0" y="0"/>
          <a:chExt cx="0" cy="0"/>
        </a:xfrm>
      </p:grpSpPr>
      <p:grpSp>
        <p:nvGrpSpPr>
          <p:cNvPr id="2" name="Group 21">
            <a:extLst>
              <a:ext uri="{FF2B5EF4-FFF2-40B4-BE49-F238E27FC236}">
                <a16:creationId xmlns:a16="http://schemas.microsoft.com/office/drawing/2014/main" id="{1D824814-89D7-0803-9368-259125BEB603}"/>
              </a:ext>
            </a:extLst>
          </p:cNvPr>
          <p:cNvGrpSpPr/>
          <p:nvPr/>
        </p:nvGrpSpPr>
        <p:grpSpPr>
          <a:xfrm>
            <a:off x="2209800" y="3695700"/>
            <a:ext cx="3775779" cy="973127"/>
            <a:chOff x="0" y="0"/>
            <a:chExt cx="5034372" cy="1297502"/>
          </a:xfrm>
        </p:grpSpPr>
        <p:grpSp>
          <p:nvGrpSpPr>
            <p:cNvPr id="3" name="Group 22">
              <a:extLst>
                <a:ext uri="{FF2B5EF4-FFF2-40B4-BE49-F238E27FC236}">
                  <a16:creationId xmlns:a16="http://schemas.microsoft.com/office/drawing/2014/main" id="{9BF092CF-D597-9C95-0DFA-FF804A0CF514}"/>
                </a:ext>
              </a:extLst>
            </p:cNvPr>
            <p:cNvGrpSpPr/>
            <p:nvPr/>
          </p:nvGrpSpPr>
          <p:grpSpPr>
            <a:xfrm>
              <a:off x="0" y="140471"/>
              <a:ext cx="4919290" cy="1157031"/>
              <a:chOff x="0" y="0"/>
              <a:chExt cx="971712" cy="228549"/>
            </a:xfrm>
          </p:grpSpPr>
          <p:sp>
            <p:nvSpPr>
              <p:cNvPr id="7" name="Freeform 23">
                <a:extLst>
                  <a:ext uri="{FF2B5EF4-FFF2-40B4-BE49-F238E27FC236}">
                    <a16:creationId xmlns:a16="http://schemas.microsoft.com/office/drawing/2014/main" id="{A5445CDC-B636-E12E-9AB7-1261D862C74E}"/>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8" name="TextBox 24">
                <a:extLst>
                  <a:ext uri="{FF2B5EF4-FFF2-40B4-BE49-F238E27FC236}">
                    <a16:creationId xmlns:a16="http://schemas.microsoft.com/office/drawing/2014/main" id="{2F857611-D886-0DA3-3FD8-FB9927C26262}"/>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nvGrpSpPr>
            <p:cNvPr id="4" name="Group 25">
              <a:extLst>
                <a:ext uri="{FF2B5EF4-FFF2-40B4-BE49-F238E27FC236}">
                  <a16:creationId xmlns:a16="http://schemas.microsoft.com/office/drawing/2014/main" id="{B803CB6F-6A23-9613-8754-11FB40C9CB9C}"/>
                </a:ext>
              </a:extLst>
            </p:cNvPr>
            <p:cNvGrpSpPr/>
            <p:nvPr/>
          </p:nvGrpSpPr>
          <p:grpSpPr>
            <a:xfrm>
              <a:off x="115082" y="0"/>
              <a:ext cx="4919290" cy="1157031"/>
              <a:chOff x="0" y="0"/>
              <a:chExt cx="971712" cy="228549"/>
            </a:xfrm>
          </p:grpSpPr>
          <p:sp>
            <p:nvSpPr>
              <p:cNvPr id="5" name="Freeform 26">
                <a:extLst>
                  <a:ext uri="{FF2B5EF4-FFF2-40B4-BE49-F238E27FC236}">
                    <a16:creationId xmlns:a16="http://schemas.microsoft.com/office/drawing/2014/main" id="{6A968795-030F-A71F-EC2C-1A8FA7980FB2}"/>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B1CCB4"/>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Hyperparameter</a:t>
                </a:r>
                <a:br>
                  <a:rPr lang="en-US" altLang="ko-KR" sz="2400" dirty="0">
                    <a:solidFill>
                      <a:schemeClr val="bg1"/>
                    </a:solidFill>
                    <a:latin typeface="Tlab 레트로라이프" panose="020B0600000101010101" charset="-127"/>
                    <a:ea typeface="Tlab 레트로라이프" panose="020B0600000101010101" charset="-127"/>
                  </a:rPr>
                </a:br>
                <a:r>
                  <a:rPr lang="en-US" altLang="ko-KR" sz="2400" dirty="0">
                    <a:solidFill>
                      <a:schemeClr val="bg1"/>
                    </a:solidFill>
                    <a:latin typeface="Tlab 레트로라이프" panose="020B0600000101010101" charset="-127"/>
                    <a:ea typeface="Tlab 레트로라이프" panose="020B0600000101010101" charset="-127"/>
                  </a:rPr>
                  <a:t>Tuning</a:t>
                </a:r>
              </a:p>
            </p:txBody>
          </p:sp>
          <p:sp>
            <p:nvSpPr>
              <p:cNvPr id="6" name="TextBox 27">
                <a:extLst>
                  <a:ext uri="{FF2B5EF4-FFF2-40B4-BE49-F238E27FC236}">
                    <a16:creationId xmlns:a16="http://schemas.microsoft.com/office/drawing/2014/main" id="{A47EEB57-548A-39FC-E841-B0BBF80086B8}"/>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grpSp>
        <p:nvGrpSpPr>
          <p:cNvPr id="9" name="Group 28">
            <a:extLst>
              <a:ext uri="{FF2B5EF4-FFF2-40B4-BE49-F238E27FC236}">
                <a16:creationId xmlns:a16="http://schemas.microsoft.com/office/drawing/2014/main" id="{3547B7A5-8983-3A84-F5F4-9CCBFB5588AD}"/>
              </a:ext>
            </a:extLst>
          </p:cNvPr>
          <p:cNvGrpSpPr>
            <a:grpSpLocks noChangeAspect="1"/>
          </p:cNvGrpSpPr>
          <p:nvPr/>
        </p:nvGrpSpPr>
        <p:grpSpPr>
          <a:xfrm>
            <a:off x="2233236" y="6950025"/>
            <a:ext cx="4944733" cy="1274400"/>
            <a:chOff x="0" y="0"/>
            <a:chExt cx="5034372" cy="1297502"/>
          </a:xfrm>
        </p:grpSpPr>
        <p:grpSp>
          <p:nvGrpSpPr>
            <p:cNvPr id="10" name="Group 29">
              <a:extLst>
                <a:ext uri="{FF2B5EF4-FFF2-40B4-BE49-F238E27FC236}">
                  <a16:creationId xmlns:a16="http://schemas.microsoft.com/office/drawing/2014/main" id="{90A77081-47C2-E3AA-D81B-12559D2862DE}"/>
                </a:ext>
              </a:extLst>
            </p:cNvPr>
            <p:cNvGrpSpPr/>
            <p:nvPr/>
          </p:nvGrpSpPr>
          <p:grpSpPr>
            <a:xfrm>
              <a:off x="0" y="140471"/>
              <a:ext cx="4919290" cy="1157031"/>
              <a:chOff x="0" y="0"/>
              <a:chExt cx="971712" cy="228549"/>
            </a:xfrm>
          </p:grpSpPr>
          <p:sp>
            <p:nvSpPr>
              <p:cNvPr id="14" name="Freeform 30">
                <a:extLst>
                  <a:ext uri="{FF2B5EF4-FFF2-40B4-BE49-F238E27FC236}">
                    <a16:creationId xmlns:a16="http://schemas.microsoft.com/office/drawing/2014/main" id="{8AA5D4C4-68DF-D0C6-E92C-B4BA3C8A226E}"/>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15" name="TextBox 31">
                <a:extLst>
                  <a:ext uri="{FF2B5EF4-FFF2-40B4-BE49-F238E27FC236}">
                    <a16:creationId xmlns:a16="http://schemas.microsoft.com/office/drawing/2014/main" id="{ADD075D9-8B93-30D2-4B3E-648349D42A07}"/>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nvGrpSpPr>
            <p:cNvPr id="11" name="Group 32">
              <a:extLst>
                <a:ext uri="{FF2B5EF4-FFF2-40B4-BE49-F238E27FC236}">
                  <a16:creationId xmlns:a16="http://schemas.microsoft.com/office/drawing/2014/main" id="{B42F09C0-6CC8-4678-D01B-C122F601778F}"/>
                </a:ext>
              </a:extLst>
            </p:cNvPr>
            <p:cNvGrpSpPr/>
            <p:nvPr/>
          </p:nvGrpSpPr>
          <p:grpSpPr>
            <a:xfrm>
              <a:off x="115082" y="0"/>
              <a:ext cx="4919290" cy="1157031"/>
              <a:chOff x="0" y="0"/>
              <a:chExt cx="971712" cy="228549"/>
            </a:xfrm>
          </p:grpSpPr>
          <p:sp>
            <p:nvSpPr>
              <p:cNvPr id="12" name="Freeform 33">
                <a:extLst>
                  <a:ext uri="{FF2B5EF4-FFF2-40B4-BE49-F238E27FC236}">
                    <a16:creationId xmlns:a16="http://schemas.microsoft.com/office/drawing/2014/main" id="{1A976305-B2FB-5636-49EE-410098667EFC}"/>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658C6A"/>
              </a:solidFill>
              <a:ln w="19050" cap="sq">
                <a:solidFill>
                  <a:srgbClr val="485849"/>
                </a:solidFill>
                <a:prstDash val="solid"/>
                <a:miter/>
              </a:ln>
            </p:spPr>
            <p:txBody>
              <a:bodyPr anchor="ctr" anchorCtr="0"/>
              <a:lstStyle/>
              <a:p>
                <a:pPr algn="ctr"/>
                <a:r>
                  <a:rPr lang="en-US" altLang="ko-KR" sz="3600" dirty="0">
                    <a:solidFill>
                      <a:schemeClr val="bg1"/>
                    </a:solidFill>
                    <a:latin typeface="Tlab 레트로라이프" panose="020B0600000101010101" charset="-127"/>
                    <a:ea typeface="Tlab 레트로라이프" panose="020B0600000101010101" charset="-127"/>
                  </a:rPr>
                  <a:t>Real-Time </a:t>
                </a:r>
              </a:p>
              <a:p>
                <a:pPr algn="ctr"/>
                <a:r>
                  <a:rPr lang="en-US" altLang="ko-KR" sz="3600" dirty="0">
                    <a:solidFill>
                      <a:schemeClr val="bg1"/>
                    </a:solidFill>
                    <a:latin typeface="Tlab 레트로라이프" panose="020B0600000101010101" charset="-127"/>
                    <a:ea typeface="Tlab 레트로라이프" panose="020B0600000101010101" charset="-127"/>
                  </a:rPr>
                  <a:t>Prediction Function</a:t>
                </a:r>
                <a:endParaRPr lang="ko-KR" altLang="en-US" sz="3600" dirty="0">
                  <a:solidFill>
                    <a:schemeClr val="bg1"/>
                  </a:solidFill>
                  <a:latin typeface="Tlab 레트로라이프" panose="020B0600000101010101" charset="-127"/>
                  <a:ea typeface="Tlab 레트로라이프" panose="020B0600000101010101" charset="-127"/>
                </a:endParaRPr>
              </a:p>
            </p:txBody>
          </p:sp>
          <p:sp>
            <p:nvSpPr>
              <p:cNvPr id="13" name="TextBox 34">
                <a:extLst>
                  <a:ext uri="{FF2B5EF4-FFF2-40B4-BE49-F238E27FC236}">
                    <a16:creationId xmlns:a16="http://schemas.microsoft.com/office/drawing/2014/main" id="{F3D20562-A628-CB09-4596-8A0A2D8441FC}"/>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sp>
        <p:nvSpPr>
          <p:cNvPr id="26" name="TextBox 20">
            <a:extLst>
              <a:ext uri="{FF2B5EF4-FFF2-40B4-BE49-F238E27FC236}">
                <a16:creationId xmlns:a16="http://schemas.microsoft.com/office/drawing/2014/main" id="{852C5831-CEE2-39F6-BA90-162259F02DBB}"/>
              </a:ext>
            </a:extLst>
          </p:cNvPr>
          <p:cNvSpPr txBox="1"/>
          <p:nvPr/>
        </p:nvSpPr>
        <p:spPr>
          <a:xfrm>
            <a:off x="1822668" y="989012"/>
            <a:ext cx="3054131" cy="1792798"/>
          </a:xfrm>
          <a:prstGeom prst="rect">
            <a:avLst/>
          </a:prstGeom>
        </p:spPr>
        <p:txBody>
          <a:bodyPr wrap="square" lIns="0" tIns="0" rIns="0" bIns="0" rtlCol="0" anchor="t">
            <a:spAutoFit/>
          </a:bodyPr>
          <a:lstStyle/>
          <a:p>
            <a:pPr algn="l">
              <a:lnSpc>
                <a:spcPts val="14491"/>
              </a:lnSpc>
            </a:pPr>
            <a:r>
              <a:rPr lang="en-US" sz="10350" b="1" dirty="0">
                <a:solidFill>
                  <a:srgbClr val="8CB791">
                    <a:alpha val="73725"/>
                  </a:srgbClr>
                </a:solidFill>
                <a:latin typeface="Tlab 레트로라이프 Bold"/>
                <a:ea typeface="Tlab 레트로라이프 Bold"/>
                <a:cs typeface="Tlab 레트로라이프 Bold"/>
                <a:sym typeface="Tlab 레트로라이프 Bold"/>
              </a:rPr>
              <a:t>04</a:t>
            </a:r>
            <a:r>
              <a:rPr lang="en-US" sz="5000" b="1" dirty="0">
                <a:solidFill>
                  <a:srgbClr val="8CB791">
                    <a:alpha val="73725"/>
                  </a:srgbClr>
                </a:solidFill>
                <a:latin typeface="Tlab 레트로라이프 Bold"/>
                <a:ea typeface="Tlab 레트로라이프 Bold"/>
                <a:cs typeface="Tlab 레트로라이프 Bold"/>
                <a:sym typeface="Tlab 레트로라이프 Bold"/>
              </a:rPr>
              <a:t>-2</a:t>
            </a:r>
          </a:p>
        </p:txBody>
      </p:sp>
      <p:sp>
        <p:nvSpPr>
          <p:cNvPr id="27" name="TextBox 47">
            <a:extLst>
              <a:ext uri="{FF2B5EF4-FFF2-40B4-BE49-F238E27FC236}">
                <a16:creationId xmlns:a16="http://schemas.microsoft.com/office/drawing/2014/main" id="{45BB1082-2D19-39AE-138C-6AF082E70DAC}"/>
              </a:ext>
            </a:extLst>
          </p:cNvPr>
          <p:cNvSpPr txBox="1"/>
          <p:nvPr/>
        </p:nvSpPr>
        <p:spPr>
          <a:xfrm>
            <a:off x="6761500" y="5310087"/>
            <a:ext cx="7792700" cy="783163"/>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Evaluated with </a:t>
            </a:r>
            <a:r>
              <a:rPr lang="en-US" sz="2500" dirty="0" err="1">
                <a:solidFill>
                  <a:srgbClr val="AACAAE"/>
                </a:solidFill>
                <a:latin typeface="TDTD순고딕"/>
                <a:ea typeface="TDTD순고딕"/>
                <a:cs typeface="TDTD순고딕"/>
                <a:sym typeface="TDTD순고딕"/>
              </a:rPr>
              <a:t>classification_report</a:t>
            </a:r>
            <a:endParaRPr lang="en-US" sz="2500" dirty="0">
              <a:solidFill>
                <a:srgbClr val="AACAAE"/>
              </a:solidFill>
              <a:latin typeface="TDTD순고딕"/>
              <a:ea typeface="TDTD순고딕"/>
              <a:cs typeface="TDTD순고딕"/>
              <a:sym typeface="TDTD순고딕"/>
            </a:endParaRPr>
          </a:p>
          <a:p>
            <a:pPr algn="l">
              <a:lnSpc>
                <a:spcPts val="3079"/>
              </a:lnSpc>
            </a:pPr>
            <a:r>
              <a:rPr lang="en-US" sz="2500" dirty="0">
                <a:solidFill>
                  <a:srgbClr val="AACAAE"/>
                </a:solidFill>
                <a:latin typeface="TDTD순고딕"/>
                <a:ea typeface="TDTD순고딕"/>
                <a:cs typeface="TDTD순고딕"/>
                <a:sym typeface="TDTD순고딕"/>
              </a:rPr>
              <a:t>Checked accuracy, precision, and recall on test set</a:t>
            </a:r>
          </a:p>
        </p:txBody>
      </p:sp>
      <p:sp>
        <p:nvSpPr>
          <p:cNvPr id="28" name="TextBox 45">
            <a:extLst>
              <a:ext uri="{FF2B5EF4-FFF2-40B4-BE49-F238E27FC236}">
                <a16:creationId xmlns:a16="http://schemas.microsoft.com/office/drawing/2014/main" id="{1E278A8F-199D-06D9-19E2-A0144A43D52A}"/>
              </a:ext>
            </a:extLst>
          </p:cNvPr>
          <p:cNvSpPr txBox="1"/>
          <p:nvPr/>
        </p:nvSpPr>
        <p:spPr>
          <a:xfrm>
            <a:off x="6755637" y="3936778"/>
            <a:ext cx="7792700" cy="385618"/>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Performed tuning using </a:t>
            </a:r>
            <a:r>
              <a:rPr lang="en-US" sz="2500" dirty="0" err="1">
                <a:solidFill>
                  <a:srgbClr val="AACAAE"/>
                </a:solidFill>
                <a:latin typeface="TDTD순고딕"/>
                <a:ea typeface="TDTD순고딕"/>
                <a:cs typeface="TDTD순고딕"/>
                <a:sym typeface="TDTD순고딕"/>
              </a:rPr>
              <a:t>GridSearchCV</a:t>
            </a:r>
            <a:endParaRPr lang="en-US" sz="2500" dirty="0">
              <a:solidFill>
                <a:srgbClr val="AACAAE"/>
              </a:solidFill>
              <a:latin typeface="TDTD순고딕"/>
              <a:ea typeface="TDTD순고딕"/>
              <a:cs typeface="TDTD순고딕"/>
              <a:sym typeface="TDTD순고딕"/>
            </a:endParaRPr>
          </a:p>
        </p:txBody>
      </p:sp>
      <p:grpSp>
        <p:nvGrpSpPr>
          <p:cNvPr id="39" name="그룹 38">
            <a:extLst>
              <a:ext uri="{FF2B5EF4-FFF2-40B4-BE49-F238E27FC236}">
                <a16:creationId xmlns:a16="http://schemas.microsoft.com/office/drawing/2014/main" id="{47463957-BCDF-A3B6-3692-C19EA4F384D6}"/>
              </a:ext>
            </a:extLst>
          </p:cNvPr>
          <p:cNvGrpSpPr/>
          <p:nvPr/>
        </p:nvGrpSpPr>
        <p:grpSpPr>
          <a:xfrm>
            <a:off x="2209800" y="5262524"/>
            <a:ext cx="3775779" cy="973127"/>
            <a:chOff x="2209800" y="5262524"/>
            <a:chExt cx="3775779" cy="973127"/>
          </a:xfrm>
        </p:grpSpPr>
        <p:grpSp>
          <p:nvGrpSpPr>
            <p:cNvPr id="40" name="Group 35">
              <a:extLst>
                <a:ext uri="{FF2B5EF4-FFF2-40B4-BE49-F238E27FC236}">
                  <a16:creationId xmlns:a16="http://schemas.microsoft.com/office/drawing/2014/main" id="{9BD4BB27-0F74-D801-B6A2-2D478AECD5E0}"/>
                </a:ext>
              </a:extLst>
            </p:cNvPr>
            <p:cNvGrpSpPr/>
            <p:nvPr/>
          </p:nvGrpSpPr>
          <p:grpSpPr>
            <a:xfrm>
              <a:off x="2209800" y="5367877"/>
              <a:ext cx="3689468" cy="867774"/>
              <a:chOff x="0" y="0"/>
              <a:chExt cx="971712" cy="228549"/>
            </a:xfrm>
          </p:grpSpPr>
          <p:sp>
            <p:nvSpPr>
              <p:cNvPr id="44" name="Freeform 36">
                <a:extLst>
                  <a:ext uri="{FF2B5EF4-FFF2-40B4-BE49-F238E27FC236}">
                    <a16:creationId xmlns:a16="http://schemas.microsoft.com/office/drawing/2014/main" id="{D6A0F535-17A1-FB7C-8540-9F9FE6921583}"/>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45" name="TextBox 37">
                <a:extLst>
                  <a:ext uri="{FF2B5EF4-FFF2-40B4-BE49-F238E27FC236}">
                    <a16:creationId xmlns:a16="http://schemas.microsoft.com/office/drawing/2014/main" id="{44EDFA23-E2E5-2D7A-E591-BA6316938A1C}"/>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nvGrpSpPr>
            <p:cNvPr id="41" name="Group 38">
              <a:extLst>
                <a:ext uri="{FF2B5EF4-FFF2-40B4-BE49-F238E27FC236}">
                  <a16:creationId xmlns:a16="http://schemas.microsoft.com/office/drawing/2014/main" id="{3535F1C6-3133-4BA2-B090-310855B7CDC1}"/>
                </a:ext>
              </a:extLst>
            </p:cNvPr>
            <p:cNvGrpSpPr>
              <a:grpSpLocks noChangeAspect="1"/>
            </p:cNvGrpSpPr>
            <p:nvPr/>
          </p:nvGrpSpPr>
          <p:grpSpPr>
            <a:xfrm>
              <a:off x="2296111" y="5262524"/>
              <a:ext cx="3689468" cy="867774"/>
              <a:chOff x="0" y="0"/>
              <a:chExt cx="971712" cy="228549"/>
            </a:xfrm>
          </p:grpSpPr>
          <p:sp>
            <p:nvSpPr>
              <p:cNvPr id="42" name="Freeform 39">
                <a:extLst>
                  <a:ext uri="{FF2B5EF4-FFF2-40B4-BE49-F238E27FC236}">
                    <a16:creationId xmlns:a16="http://schemas.microsoft.com/office/drawing/2014/main" id="{0B984349-629A-1EA7-8FD3-363BBC5F6474}"/>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85B38B"/>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Model Evaluation</a:t>
                </a:r>
                <a:endParaRPr lang="ko-KR" altLang="en-US" sz="2400" dirty="0">
                  <a:solidFill>
                    <a:schemeClr val="bg1"/>
                  </a:solidFill>
                  <a:latin typeface="Tlab 레트로라이프" panose="020B0600000101010101" charset="-127"/>
                  <a:ea typeface="Tlab 레트로라이프" panose="020B0600000101010101" charset="-127"/>
                </a:endParaRPr>
              </a:p>
            </p:txBody>
          </p:sp>
          <p:sp>
            <p:nvSpPr>
              <p:cNvPr id="43" name="TextBox 40">
                <a:extLst>
                  <a:ext uri="{FF2B5EF4-FFF2-40B4-BE49-F238E27FC236}">
                    <a16:creationId xmlns:a16="http://schemas.microsoft.com/office/drawing/2014/main" id="{FAC5D79D-0AE3-7763-78D0-FA3D789AE5F0}"/>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sp>
        <p:nvSpPr>
          <p:cNvPr id="46" name="직사각형 45">
            <a:extLst>
              <a:ext uri="{FF2B5EF4-FFF2-40B4-BE49-F238E27FC236}">
                <a16:creationId xmlns:a16="http://schemas.microsoft.com/office/drawing/2014/main" id="{637FA74E-E312-E59D-012F-23480A93DC06}"/>
              </a:ext>
            </a:extLst>
          </p:cNvPr>
          <p:cNvSpPr/>
          <p:nvPr/>
        </p:nvSpPr>
        <p:spPr>
          <a:xfrm>
            <a:off x="6506030" y="3082007"/>
            <a:ext cx="10287000" cy="31536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2" name="그림 51">
            <a:extLst>
              <a:ext uri="{FF2B5EF4-FFF2-40B4-BE49-F238E27FC236}">
                <a16:creationId xmlns:a16="http://schemas.microsoft.com/office/drawing/2014/main" id="{FBF536A8-EF44-E953-F563-DFC6CCE71375}"/>
              </a:ext>
            </a:extLst>
          </p:cNvPr>
          <p:cNvPicPr>
            <a:picLocks noChangeAspect="1"/>
          </p:cNvPicPr>
          <p:nvPr/>
        </p:nvPicPr>
        <p:blipFill>
          <a:blip r:embed="rId2"/>
          <a:stretch>
            <a:fillRect/>
          </a:stretch>
        </p:blipFill>
        <p:spPr>
          <a:xfrm>
            <a:off x="7937500" y="2781810"/>
            <a:ext cx="6415844" cy="3859453"/>
          </a:xfrm>
          <a:prstGeom prst="rect">
            <a:avLst/>
          </a:prstGeom>
        </p:spPr>
      </p:pic>
      <p:sp>
        <p:nvSpPr>
          <p:cNvPr id="16" name="TextBox 48">
            <a:extLst>
              <a:ext uri="{FF2B5EF4-FFF2-40B4-BE49-F238E27FC236}">
                <a16:creationId xmlns:a16="http://schemas.microsoft.com/office/drawing/2014/main" id="{6456BFC4-BB7D-5CAD-E590-4A77DD5F59D6}"/>
              </a:ext>
            </a:extLst>
          </p:cNvPr>
          <p:cNvSpPr txBox="1"/>
          <p:nvPr/>
        </p:nvSpPr>
        <p:spPr>
          <a:xfrm>
            <a:off x="7937500" y="7117938"/>
            <a:ext cx="9740900" cy="800604"/>
          </a:xfrm>
          <a:prstGeom prst="rect">
            <a:avLst/>
          </a:prstGeom>
        </p:spPr>
        <p:txBody>
          <a:bodyPr wrap="square" lIns="0" tIns="0" rIns="0" bIns="0" rtlCol="0" anchor="t">
            <a:spAutoFit/>
          </a:bodyPr>
          <a:lstStyle/>
          <a:p>
            <a:pPr>
              <a:lnSpc>
                <a:spcPts val="3079"/>
              </a:lnSpc>
            </a:pPr>
            <a:r>
              <a:rPr lang="en-US" sz="3000" dirty="0">
                <a:solidFill>
                  <a:srgbClr val="485849"/>
                </a:solidFill>
                <a:highlight>
                  <a:srgbClr val="C7D1AB"/>
                </a:highlight>
                <a:latin typeface="TDTD순고딕"/>
                <a:ea typeface="TDTD순고딕"/>
                <a:cs typeface="TDTD순고딕"/>
                <a:sym typeface="TDTD순고딕"/>
              </a:rPr>
              <a:t>New input </a:t>
            </a:r>
            <a:r>
              <a:rPr lang="ko-KR" altLang="en-US" sz="3000" dirty="0">
                <a:solidFill>
                  <a:srgbClr val="485849"/>
                </a:solidFill>
                <a:highlight>
                  <a:srgbClr val="C7D1AB"/>
                </a:highlight>
                <a:latin typeface="TDTD순고딕"/>
                <a:ea typeface="TDTD순고딕"/>
                <a:cs typeface="TDTD순고딕"/>
                <a:sym typeface="TDTD순고딕"/>
              </a:rPr>
              <a:t>→ </a:t>
            </a:r>
            <a:r>
              <a:rPr lang="en-US" altLang="ko-KR" sz="3000" dirty="0">
                <a:solidFill>
                  <a:srgbClr val="485849"/>
                </a:solidFill>
                <a:highlight>
                  <a:srgbClr val="C7D1AB"/>
                </a:highlight>
                <a:latin typeface="TDTD순고딕"/>
                <a:ea typeface="TDTD순고딕"/>
                <a:cs typeface="TDTD순고딕"/>
                <a:sym typeface="TDTD순고딕"/>
              </a:rPr>
              <a:t>Stress prediction </a:t>
            </a:r>
            <a:r>
              <a:rPr lang="ko-KR" altLang="en-US" sz="3000" dirty="0">
                <a:solidFill>
                  <a:srgbClr val="485849"/>
                </a:solidFill>
                <a:highlight>
                  <a:srgbClr val="C7D1AB"/>
                </a:highlight>
                <a:latin typeface="TDTD순고딕"/>
                <a:ea typeface="TDTD순고딕"/>
                <a:cs typeface="TDTD순고딕"/>
                <a:sym typeface="TDTD순고딕"/>
              </a:rPr>
              <a:t>→ </a:t>
            </a:r>
            <a:r>
              <a:rPr lang="en-US" altLang="ko-KR" sz="3000" dirty="0">
                <a:solidFill>
                  <a:srgbClr val="485849"/>
                </a:solidFill>
                <a:highlight>
                  <a:srgbClr val="C7D1AB"/>
                </a:highlight>
                <a:latin typeface="TDTD순고딕"/>
                <a:ea typeface="TDTD순고딕"/>
                <a:cs typeface="TDTD순고딕"/>
                <a:sym typeface="TDTD순고딕"/>
              </a:rPr>
              <a:t>Simple message:</a:t>
            </a:r>
          </a:p>
          <a:p>
            <a:pPr>
              <a:lnSpc>
                <a:spcPts val="3079"/>
              </a:lnSpc>
            </a:pPr>
            <a:r>
              <a:rPr lang="en-US" altLang="ko-KR" sz="3000" dirty="0">
                <a:solidFill>
                  <a:srgbClr val="485849"/>
                </a:solidFill>
                <a:highlight>
                  <a:srgbClr val="C7D1AB"/>
                </a:highlight>
                <a:latin typeface="TDTD순고딕"/>
                <a:ea typeface="TDTD순고딕"/>
                <a:cs typeface="TDTD순고딕"/>
                <a:sym typeface="TDTD순고딕"/>
              </a:rPr>
              <a:t>“Maintain habits” or “Counseling recommended” </a:t>
            </a:r>
            <a:endParaRPr lang="en-US" sz="2800" dirty="0">
              <a:solidFill>
                <a:srgbClr val="485849"/>
              </a:solidFill>
              <a:highlight>
                <a:srgbClr val="C7D1AB"/>
              </a:highlight>
              <a:latin typeface="TDTD순고딕"/>
              <a:ea typeface="TDTD순고딕"/>
              <a:cs typeface="TDTD순고딕"/>
              <a:sym typeface="TDTD순고딕"/>
            </a:endParaRPr>
          </a:p>
        </p:txBody>
      </p:sp>
      <p:sp>
        <p:nvSpPr>
          <p:cNvPr id="18" name="TextBox 19">
            <a:extLst>
              <a:ext uri="{FF2B5EF4-FFF2-40B4-BE49-F238E27FC236}">
                <a16:creationId xmlns:a16="http://schemas.microsoft.com/office/drawing/2014/main" id="{2D9DFFBB-3445-60CB-D84B-2262239D453E}"/>
              </a:ext>
            </a:extLst>
          </p:cNvPr>
          <p:cNvSpPr txBox="1"/>
          <p:nvPr/>
        </p:nvSpPr>
        <p:spPr>
          <a:xfrm>
            <a:off x="4849402" y="1410881"/>
            <a:ext cx="7875998" cy="1211870"/>
          </a:xfrm>
          <a:prstGeom prst="rect">
            <a:avLst/>
          </a:prstGeom>
        </p:spPr>
        <p:txBody>
          <a:bodyPr wrap="square"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Model Design</a:t>
            </a:r>
          </a:p>
        </p:txBody>
      </p:sp>
    </p:spTree>
    <p:extLst>
      <p:ext uri="{BB962C8B-B14F-4D97-AF65-F5344CB8AC3E}">
        <p14:creationId xmlns:p14="http://schemas.microsoft.com/office/powerpoint/2010/main" val="3358412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D4707-6610-B096-F91C-B7E45C7BDB73}"/>
            </a:ext>
          </a:extLst>
        </p:cNvPr>
        <p:cNvGrpSpPr/>
        <p:nvPr/>
      </p:nvGrpSpPr>
      <p:grpSpPr>
        <a:xfrm>
          <a:off x="0" y="0"/>
          <a:ext cx="0" cy="0"/>
          <a:chOff x="0" y="0"/>
          <a:chExt cx="0" cy="0"/>
        </a:xfrm>
      </p:grpSpPr>
      <p:sp>
        <p:nvSpPr>
          <p:cNvPr id="19" name="TextBox 19">
            <a:extLst>
              <a:ext uri="{FF2B5EF4-FFF2-40B4-BE49-F238E27FC236}">
                <a16:creationId xmlns:a16="http://schemas.microsoft.com/office/drawing/2014/main" id="{DBA5C182-2441-5465-6044-DE14BFE235CA}"/>
              </a:ext>
            </a:extLst>
          </p:cNvPr>
          <p:cNvSpPr txBox="1"/>
          <p:nvPr/>
        </p:nvSpPr>
        <p:spPr>
          <a:xfrm>
            <a:off x="4239802" y="1410881"/>
            <a:ext cx="9857198" cy="1211870"/>
          </a:xfrm>
          <a:prstGeom prst="rect">
            <a:avLst/>
          </a:prstGeom>
        </p:spPr>
        <p:txBody>
          <a:bodyPr wrap="square"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Findings &amp; Analysis</a:t>
            </a:r>
          </a:p>
        </p:txBody>
      </p:sp>
      <p:sp>
        <p:nvSpPr>
          <p:cNvPr id="20" name="TextBox 20">
            <a:extLst>
              <a:ext uri="{FF2B5EF4-FFF2-40B4-BE49-F238E27FC236}">
                <a16:creationId xmlns:a16="http://schemas.microsoft.com/office/drawing/2014/main" id="{D80406F7-DF0F-6E32-BE97-269FF7238FBF}"/>
              </a:ext>
            </a:extLst>
          </p:cNvPr>
          <p:cNvSpPr txBox="1"/>
          <p:nvPr/>
        </p:nvSpPr>
        <p:spPr>
          <a:xfrm>
            <a:off x="1822669" y="989012"/>
            <a:ext cx="2048120" cy="1765910"/>
          </a:xfrm>
          <a:prstGeom prst="rect">
            <a:avLst/>
          </a:prstGeom>
        </p:spPr>
        <p:txBody>
          <a:bodyPr lIns="0" tIns="0" rIns="0" bIns="0" rtlCol="0" anchor="t">
            <a:spAutoFit/>
          </a:bodyPr>
          <a:lstStyle/>
          <a:p>
            <a:pPr algn="l">
              <a:lnSpc>
                <a:spcPts val="14491"/>
              </a:lnSpc>
            </a:pPr>
            <a:r>
              <a:rPr lang="en-US" sz="10350" b="1">
                <a:solidFill>
                  <a:srgbClr val="8CB791">
                    <a:alpha val="73725"/>
                  </a:srgbClr>
                </a:solidFill>
                <a:latin typeface="Tlab 레트로라이프 Bold"/>
                <a:ea typeface="Tlab 레트로라이프 Bold"/>
                <a:cs typeface="Tlab 레트로라이프 Bold"/>
                <a:sym typeface="Tlab 레트로라이프 Bold"/>
              </a:rPr>
              <a:t>05</a:t>
            </a:r>
          </a:p>
        </p:txBody>
      </p:sp>
      <p:pic>
        <p:nvPicPr>
          <p:cNvPr id="3" name="그림 2">
            <a:extLst>
              <a:ext uri="{FF2B5EF4-FFF2-40B4-BE49-F238E27FC236}">
                <a16:creationId xmlns:a16="http://schemas.microsoft.com/office/drawing/2014/main" id="{64861000-B2BD-9A68-1295-9E77A6D6E9E3}"/>
              </a:ext>
            </a:extLst>
          </p:cNvPr>
          <p:cNvPicPr>
            <a:picLocks noChangeAspect="1"/>
          </p:cNvPicPr>
          <p:nvPr/>
        </p:nvPicPr>
        <p:blipFill>
          <a:blip r:embed="rId2"/>
          <a:stretch>
            <a:fillRect/>
          </a:stretch>
        </p:blipFill>
        <p:spPr>
          <a:xfrm>
            <a:off x="2667000" y="3619500"/>
            <a:ext cx="6248400" cy="4884166"/>
          </a:xfrm>
          <a:prstGeom prst="rect">
            <a:avLst/>
          </a:prstGeom>
          <a:ln w="38100">
            <a:solidFill>
              <a:srgbClr val="485849"/>
            </a:solidFill>
          </a:ln>
        </p:spPr>
      </p:pic>
      <p:sp>
        <p:nvSpPr>
          <p:cNvPr id="2" name="Freeform 22">
            <a:extLst>
              <a:ext uri="{FF2B5EF4-FFF2-40B4-BE49-F238E27FC236}">
                <a16:creationId xmlns:a16="http://schemas.microsoft.com/office/drawing/2014/main" id="{6538F065-CC1C-1A0E-F68A-839D16E047C1}"/>
              </a:ext>
            </a:extLst>
          </p:cNvPr>
          <p:cNvSpPr/>
          <p:nvPr/>
        </p:nvSpPr>
        <p:spPr>
          <a:xfrm>
            <a:off x="9829800" y="4229100"/>
            <a:ext cx="520843" cy="500009"/>
          </a:xfrm>
          <a:custGeom>
            <a:avLst/>
            <a:gdLst/>
            <a:ahLst/>
            <a:cxnLst/>
            <a:rect l="l" t="t" r="r" b="b"/>
            <a:pathLst>
              <a:path w="520843" h="500009">
                <a:moveTo>
                  <a:pt x="0" y="0"/>
                </a:moveTo>
                <a:lnTo>
                  <a:pt x="520843" y="0"/>
                </a:lnTo>
                <a:lnTo>
                  <a:pt x="520843" y="500009"/>
                </a:lnTo>
                <a:lnTo>
                  <a:pt x="0" y="5000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4" name="TextBox 24">
            <a:extLst>
              <a:ext uri="{FF2B5EF4-FFF2-40B4-BE49-F238E27FC236}">
                <a16:creationId xmlns:a16="http://schemas.microsoft.com/office/drawing/2014/main" id="{FBFC0EB9-9D1A-95EC-756D-276BD191C41F}"/>
              </a:ext>
            </a:extLst>
          </p:cNvPr>
          <p:cNvSpPr txBox="1"/>
          <p:nvPr/>
        </p:nvSpPr>
        <p:spPr>
          <a:xfrm>
            <a:off x="10555408" y="4197952"/>
            <a:ext cx="5979992" cy="1557349"/>
          </a:xfrm>
          <a:prstGeom prst="rect">
            <a:avLst/>
          </a:prstGeom>
        </p:spPr>
        <p:txBody>
          <a:bodyPr wrap="square" lIns="0" tIns="0" rIns="0" bIns="0" rtlCol="0" anchor="t">
            <a:spAutoFit/>
          </a:bodyPr>
          <a:lstStyle/>
          <a:p>
            <a:pPr algn="l">
              <a:lnSpc>
                <a:spcPts val="4200"/>
              </a:lnSpc>
            </a:pPr>
            <a:r>
              <a:rPr lang="en-US" sz="2000" dirty="0">
                <a:solidFill>
                  <a:srgbClr val="485849"/>
                </a:solidFill>
                <a:latin typeface="Tlab 레트로라이프"/>
                <a:ea typeface="Tlab 레트로라이프"/>
                <a:cs typeface="Tlab 레트로라이프"/>
                <a:sym typeface="Tlab 레트로라이프"/>
              </a:rPr>
              <a:t>Participants with a history of mental health diagnosis had higher median stress scores (≈12.5–13)</a:t>
            </a:r>
          </a:p>
        </p:txBody>
      </p:sp>
      <p:sp>
        <p:nvSpPr>
          <p:cNvPr id="6" name="Freeform 25">
            <a:extLst>
              <a:ext uri="{FF2B5EF4-FFF2-40B4-BE49-F238E27FC236}">
                <a16:creationId xmlns:a16="http://schemas.microsoft.com/office/drawing/2014/main" id="{B91CDBD9-F356-C382-0FF2-6AFF2F065C0B}"/>
              </a:ext>
            </a:extLst>
          </p:cNvPr>
          <p:cNvSpPr/>
          <p:nvPr/>
        </p:nvSpPr>
        <p:spPr>
          <a:xfrm>
            <a:off x="9829800" y="6284146"/>
            <a:ext cx="520843" cy="500009"/>
          </a:xfrm>
          <a:custGeom>
            <a:avLst/>
            <a:gdLst/>
            <a:ahLst/>
            <a:cxnLst/>
            <a:rect l="l" t="t" r="r" b="b"/>
            <a:pathLst>
              <a:path w="520843" h="500009">
                <a:moveTo>
                  <a:pt x="0" y="0"/>
                </a:moveTo>
                <a:lnTo>
                  <a:pt x="520843" y="0"/>
                </a:lnTo>
                <a:lnTo>
                  <a:pt x="520843" y="500009"/>
                </a:lnTo>
                <a:lnTo>
                  <a:pt x="0" y="5000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7" name="TextBox 26">
            <a:extLst>
              <a:ext uri="{FF2B5EF4-FFF2-40B4-BE49-F238E27FC236}">
                <a16:creationId xmlns:a16="http://schemas.microsoft.com/office/drawing/2014/main" id="{950F744E-FB85-43BC-19D5-E68435EAFD26}"/>
              </a:ext>
            </a:extLst>
          </p:cNvPr>
          <p:cNvSpPr txBox="1"/>
          <p:nvPr/>
        </p:nvSpPr>
        <p:spPr>
          <a:xfrm>
            <a:off x="10555408" y="6252998"/>
            <a:ext cx="5979992" cy="1018740"/>
          </a:xfrm>
          <a:prstGeom prst="rect">
            <a:avLst/>
          </a:prstGeom>
        </p:spPr>
        <p:txBody>
          <a:bodyPr wrap="square" lIns="0" tIns="0" rIns="0" bIns="0" rtlCol="0" anchor="t">
            <a:spAutoFit/>
          </a:bodyPr>
          <a:lstStyle/>
          <a:p>
            <a:pPr algn="l">
              <a:lnSpc>
                <a:spcPts val="4200"/>
              </a:lnSpc>
            </a:pPr>
            <a:r>
              <a:rPr lang="en-US" sz="2000" dirty="0">
                <a:solidFill>
                  <a:srgbClr val="485849"/>
                </a:solidFill>
                <a:latin typeface="Tlab 레트로라이프"/>
                <a:ea typeface="Tlab 레트로라이프"/>
                <a:cs typeface="Tlab 레트로라이프"/>
                <a:sym typeface="Tlab 레트로라이프"/>
              </a:rPr>
              <a:t>Participants without such history had lower scores (≈9)</a:t>
            </a:r>
          </a:p>
        </p:txBody>
      </p:sp>
      <p:sp>
        <p:nvSpPr>
          <p:cNvPr id="10" name="TextBox 24">
            <a:extLst>
              <a:ext uri="{FF2B5EF4-FFF2-40B4-BE49-F238E27FC236}">
                <a16:creationId xmlns:a16="http://schemas.microsoft.com/office/drawing/2014/main" id="{A9A5329D-8711-5A2B-B900-F0ECE6C3B766}"/>
              </a:ext>
            </a:extLst>
          </p:cNvPr>
          <p:cNvSpPr txBox="1"/>
          <p:nvPr/>
        </p:nvSpPr>
        <p:spPr>
          <a:xfrm>
            <a:off x="2667000" y="3086100"/>
            <a:ext cx="7202608" cy="500137"/>
          </a:xfrm>
          <a:prstGeom prst="rect">
            <a:avLst/>
          </a:prstGeom>
        </p:spPr>
        <p:txBody>
          <a:bodyPr wrap="square" lIns="0" tIns="0" rIns="0" bIns="0" rtlCol="0" anchor="t">
            <a:spAutoFit/>
          </a:bodyPr>
          <a:lstStyle/>
          <a:p>
            <a:pPr algn="l">
              <a:lnSpc>
                <a:spcPts val="4200"/>
              </a:lnSpc>
            </a:pPr>
            <a:r>
              <a:rPr lang="en-US" altLang="ko-KR" sz="2500" dirty="0">
                <a:solidFill>
                  <a:srgbClr val="485849"/>
                </a:solidFill>
                <a:latin typeface="Tlab 레트로라이프"/>
                <a:ea typeface="Tlab 레트로라이프"/>
                <a:cs typeface="Tlab 레트로라이프"/>
                <a:sym typeface="Tlab 레트로라이프"/>
              </a:rPr>
              <a:t>Stress Score &amp; Mental Health Diagnosis</a:t>
            </a:r>
            <a:endParaRPr lang="en-US" sz="2500" dirty="0">
              <a:solidFill>
                <a:srgbClr val="485849"/>
              </a:solidFill>
              <a:latin typeface="Tlab 레트로라이프"/>
              <a:ea typeface="Tlab 레트로라이프"/>
              <a:cs typeface="Tlab 레트로라이프"/>
              <a:sym typeface="Tlab 레트로라이프"/>
            </a:endParaRPr>
          </a:p>
        </p:txBody>
      </p:sp>
    </p:spTree>
    <p:extLst>
      <p:ext uri="{BB962C8B-B14F-4D97-AF65-F5344CB8AC3E}">
        <p14:creationId xmlns:p14="http://schemas.microsoft.com/office/powerpoint/2010/main" val="1421984671"/>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54362-B227-D39C-5272-66EC0B91C68C}"/>
            </a:ext>
          </a:extLst>
        </p:cNvPr>
        <p:cNvGrpSpPr/>
        <p:nvPr/>
      </p:nvGrpSpPr>
      <p:grpSpPr>
        <a:xfrm>
          <a:off x="0" y="0"/>
          <a:ext cx="0" cy="0"/>
          <a:chOff x="0" y="0"/>
          <a:chExt cx="0" cy="0"/>
        </a:xfrm>
      </p:grpSpPr>
      <p:sp>
        <p:nvSpPr>
          <p:cNvPr id="19" name="TextBox 19">
            <a:extLst>
              <a:ext uri="{FF2B5EF4-FFF2-40B4-BE49-F238E27FC236}">
                <a16:creationId xmlns:a16="http://schemas.microsoft.com/office/drawing/2014/main" id="{DD924731-0AD2-1D3C-946A-347B0B23E9C2}"/>
              </a:ext>
            </a:extLst>
          </p:cNvPr>
          <p:cNvSpPr txBox="1"/>
          <p:nvPr/>
        </p:nvSpPr>
        <p:spPr>
          <a:xfrm>
            <a:off x="4239802" y="1410881"/>
            <a:ext cx="9857198" cy="1211870"/>
          </a:xfrm>
          <a:prstGeom prst="rect">
            <a:avLst/>
          </a:prstGeom>
        </p:spPr>
        <p:txBody>
          <a:bodyPr wrap="square"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Findings &amp; Analysis</a:t>
            </a:r>
          </a:p>
        </p:txBody>
      </p:sp>
      <p:sp>
        <p:nvSpPr>
          <p:cNvPr id="20" name="TextBox 20">
            <a:extLst>
              <a:ext uri="{FF2B5EF4-FFF2-40B4-BE49-F238E27FC236}">
                <a16:creationId xmlns:a16="http://schemas.microsoft.com/office/drawing/2014/main" id="{9F026202-DAF6-D589-6190-A9429065E1E8}"/>
              </a:ext>
            </a:extLst>
          </p:cNvPr>
          <p:cNvSpPr txBox="1"/>
          <p:nvPr/>
        </p:nvSpPr>
        <p:spPr>
          <a:xfrm>
            <a:off x="1822669" y="989012"/>
            <a:ext cx="2048120" cy="1765910"/>
          </a:xfrm>
          <a:prstGeom prst="rect">
            <a:avLst/>
          </a:prstGeom>
        </p:spPr>
        <p:txBody>
          <a:bodyPr lIns="0" tIns="0" rIns="0" bIns="0" rtlCol="0" anchor="t">
            <a:spAutoFit/>
          </a:bodyPr>
          <a:lstStyle/>
          <a:p>
            <a:pPr algn="l">
              <a:lnSpc>
                <a:spcPts val="14491"/>
              </a:lnSpc>
            </a:pPr>
            <a:r>
              <a:rPr lang="en-US" sz="10350" b="1">
                <a:solidFill>
                  <a:srgbClr val="8CB791">
                    <a:alpha val="73725"/>
                  </a:srgbClr>
                </a:solidFill>
                <a:latin typeface="Tlab 레트로라이프 Bold"/>
                <a:ea typeface="Tlab 레트로라이프 Bold"/>
                <a:cs typeface="Tlab 레트로라이프 Bold"/>
                <a:sym typeface="Tlab 레트로라이프 Bold"/>
              </a:rPr>
              <a:t>05</a:t>
            </a:r>
          </a:p>
        </p:txBody>
      </p:sp>
      <p:pic>
        <p:nvPicPr>
          <p:cNvPr id="5" name="그림 4">
            <a:extLst>
              <a:ext uri="{FF2B5EF4-FFF2-40B4-BE49-F238E27FC236}">
                <a16:creationId xmlns:a16="http://schemas.microsoft.com/office/drawing/2014/main" id="{A0AD35B1-A013-AEC5-265E-691228700464}"/>
              </a:ext>
            </a:extLst>
          </p:cNvPr>
          <p:cNvPicPr>
            <a:picLocks noChangeAspect="1"/>
          </p:cNvPicPr>
          <p:nvPr/>
        </p:nvPicPr>
        <p:blipFill>
          <a:blip r:embed="rId2"/>
          <a:stretch>
            <a:fillRect/>
          </a:stretch>
        </p:blipFill>
        <p:spPr>
          <a:xfrm>
            <a:off x="2667001" y="3646714"/>
            <a:ext cx="6217418" cy="4849586"/>
          </a:xfrm>
          <a:prstGeom prst="rect">
            <a:avLst/>
          </a:prstGeom>
          <a:ln w="38100">
            <a:solidFill>
              <a:srgbClr val="485849"/>
            </a:solidFill>
          </a:ln>
        </p:spPr>
      </p:pic>
      <p:sp>
        <p:nvSpPr>
          <p:cNvPr id="2" name="Freeform 22">
            <a:extLst>
              <a:ext uri="{FF2B5EF4-FFF2-40B4-BE49-F238E27FC236}">
                <a16:creationId xmlns:a16="http://schemas.microsoft.com/office/drawing/2014/main" id="{AA6C65D3-3DB0-EC82-FD31-EC302F1D340E}"/>
              </a:ext>
            </a:extLst>
          </p:cNvPr>
          <p:cNvSpPr/>
          <p:nvPr/>
        </p:nvSpPr>
        <p:spPr>
          <a:xfrm>
            <a:off x="9829800" y="4229100"/>
            <a:ext cx="520843" cy="500009"/>
          </a:xfrm>
          <a:custGeom>
            <a:avLst/>
            <a:gdLst/>
            <a:ahLst/>
            <a:cxnLst/>
            <a:rect l="l" t="t" r="r" b="b"/>
            <a:pathLst>
              <a:path w="520843" h="500009">
                <a:moveTo>
                  <a:pt x="0" y="0"/>
                </a:moveTo>
                <a:lnTo>
                  <a:pt x="520843" y="0"/>
                </a:lnTo>
                <a:lnTo>
                  <a:pt x="520843" y="500009"/>
                </a:lnTo>
                <a:lnTo>
                  <a:pt x="0" y="5000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4" name="TextBox 24">
            <a:extLst>
              <a:ext uri="{FF2B5EF4-FFF2-40B4-BE49-F238E27FC236}">
                <a16:creationId xmlns:a16="http://schemas.microsoft.com/office/drawing/2014/main" id="{0B7A16BE-DE30-A6F8-98DB-0C2109EDD411}"/>
              </a:ext>
            </a:extLst>
          </p:cNvPr>
          <p:cNvSpPr txBox="1"/>
          <p:nvPr/>
        </p:nvSpPr>
        <p:spPr>
          <a:xfrm>
            <a:off x="10555408" y="4197952"/>
            <a:ext cx="5979992" cy="1018740"/>
          </a:xfrm>
          <a:prstGeom prst="rect">
            <a:avLst/>
          </a:prstGeom>
        </p:spPr>
        <p:txBody>
          <a:bodyPr wrap="square" lIns="0" tIns="0" rIns="0" bIns="0" rtlCol="0" anchor="t">
            <a:spAutoFit/>
          </a:bodyPr>
          <a:lstStyle/>
          <a:p>
            <a:pPr algn="l">
              <a:lnSpc>
                <a:spcPts val="4200"/>
              </a:lnSpc>
            </a:pPr>
            <a:r>
              <a:rPr lang="en-US" sz="2000" dirty="0">
                <a:solidFill>
                  <a:srgbClr val="485849"/>
                </a:solidFill>
                <a:latin typeface="Tlab 레트로라이프"/>
                <a:ea typeface="Tlab 레트로라이프"/>
                <a:cs typeface="Tlab 레트로라이프"/>
                <a:sym typeface="Tlab 레트로라이프"/>
              </a:rPr>
              <a:t>Those who received treatment had a median score ≈14, with 75% reaching up to 17</a:t>
            </a:r>
          </a:p>
        </p:txBody>
      </p:sp>
      <p:sp>
        <p:nvSpPr>
          <p:cNvPr id="6" name="Freeform 25">
            <a:extLst>
              <a:ext uri="{FF2B5EF4-FFF2-40B4-BE49-F238E27FC236}">
                <a16:creationId xmlns:a16="http://schemas.microsoft.com/office/drawing/2014/main" id="{EAB3E50B-D3E9-7E8A-4D34-7220247BC298}"/>
              </a:ext>
            </a:extLst>
          </p:cNvPr>
          <p:cNvSpPr/>
          <p:nvPr/>
        </p:nvSpPr>
        <p:spPr>
          <a:xfrm>
            <a:off x="9829800" y="6284146"/>
            <a:ext cx="520843" cy="500009"/>
          </a:xfrm>
          <a:custGeom>
            <a:avLst/>
            <a:gdLst/>
            <a:ahLst/>
            <a:cxnLst/>
            <a:rect l="l" t="t" r="r" b="b"/>
            <a:pathLst>
              <a:path w="520843" h="500009">
                <a:moveTo>
                  <a:pt x="0" y="0"/>
                </a:moveTo>
                <a:lnTo>
                  <a:pt x="520843" y="0"/>
                </a:lnTo>
                <a:lnTo>
                  <a:pt x="520843" y="500009"/>
                </a:lnTo>
                <a:lnTo>
                  <a:pt x="0" y="5000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7" name="TextBox 26">
            <a:extLst>
              <a:ext uri="{FF2B5EF4-FFF2-40B4-BE49-F238E27FC236}">
                <a16:creationId xmlns:a16="http://schemas.microsoft.com/office/drawing/2014/main" id="{FA4917EB-DA07-41EB-C6CC-BABF6D83DB02}"/>
              </a:ext>
            </a:extLst>
          </p:cNvPr>
          <p:cNvSpPr txBox="1"/>
          <p:nvPr/>
        </p:nvSpPr>
        <p:spPr>
          <a:xfrm>
            <a:off x="10555408" y="6252998"/>
            <a:ext cx="5979992" cy="1018740"/>
          </a:xfrm>
          <a:prstGeom prst="rect">
            <a:avLst/>
          </a:prstGeom>
        </p:spPr>
        <p:txBody>
          <a:bodyPr wrap="square" lIns="0" tIns="0" rIns="0" bIns="0" rtlCol="0" anchor="t">
            <a:spAutoFit/>
          </a:bodyPr>
          <a:lstStyle/>
          <a:p>
            <a:pPr algn="l">
              <a:lnSpc>
                <a:spcPts val="4200"/>
              </a:lnSpc>
            </a:pPr>
            <a:r>
              <a:rPr lang="en-US" sz="2000" dirty="0">
                <a:solidFill>
                  <a:srgbClr val="485849"/>
                </a:solidFill>
                <a:latin typeface="Tlab 레트로라이프"/>
                <a:ea typeface="Tlab 레트로라이프"/>
                <a:cs typeface="Tlab 레트로라이프"/>
                <a:sym typeface="Tlab 레트로라이프"/>
              </a:rPr>
              <a:t>Those without treatment had lower and more spread-out scores (median ≈8~9)</a:t>
            </a:r>
          </a:p>
        </p:txBody>
      </p:sp>
      <p:sp>
        <p:nvSpPr>
          <p:cNvPr id="10" name="TextBox 24">
            <a:extLst>
              <a:ext uri="{FF2B5EF4-FFF2-40B4-BE49-F238E27FC236}">
                <a16:creationId xmlns:a16="http://schemas.microsoft.com/office/drawing/2014/main" id="{0C42349A-7641-20B2-78CC-3F1EA64ABBED}"/>
              </a:ext>
            </a:extLst>
          </p:cNvPr>
          <p:cNvSpPr txBox="1"/>
          <p:nvPr/>
        </p:nvSpPr>
        <p:spPr>
          <a:xfrm>
            <a:off x="2667000" y="3086100"/>
            <a:ext cx="7202608" cy="500137"/>
          </a:xfrm>
          <a:prstGeom prst="rect">
            <a:avLst/>
          </a:prstGeom>
        </p:spPr>
        <p:txBody>
          <a:bodyPr wrap="square" lIns="0" tIns="0" rIns="0" bIns="0" rtlCol="0" anchor="t">
            <a:spAutoFit/>
          </a:bodyPr>
          <a:lstStyle/>
          <a:p>
            <a:pPr algn="l">
              <a:lnSpc>
                <a:spcPts val="4200"/>
              </a:lnSpc>
            </a:pPr>
            <a:r>
              <a:rPr lang="en-US" altLang="ko-KR" sz="2500" dirty="0">
                <a:solidFill>
                  <a:srgbClr val="485849"/>
                </a:solidFill>
                <a:latin typeface="Tlab 레트로라이프"/>
                <a:ea typeface="Tlab 레트로라이프"/>
                <a:cs typeface="Tlab 레트로라이프"/>
                <a:sym typeface="Tlab 레트로라이프"/>
              </a:rPr>
              <a:t>Stress Score &amp; Mental Health Treatment</a:t>
            </a:r>
            <a:endParaRPr lang="en-US" sz="2500" dirty="0">
              <a:solidFill>
                <a:srgbClr val="485849"/>
              </a:solidFill>
              <a:latin typeface="Tlab 레트로라이프"/>
              <a:ea typeface="Tlab 레트로라이프"/>
              <a:cs typeface="Tlab 레트로라이프"/>
              <a:sym typeface="Tlab 레트로라이프"/>
            </a:endParaRPr>
          </a:p>
        </p:txBody>
      </p:sp>
    </p:spTree>
    <p:extLst>
      <p:ext uri="{BB962C8B-B14F-4D97-AF65-F5344CB8AC3E}">
        <p14:creationId xmlns:p14="http://schemas.microsoft.com/office/powerpoint/2010/main" val="4216172270"/>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E69633-89E9-5671-13A8-BFB01C3A6496}"/>
            </a:ext>
          </a:extLst>
        </p:cNvPr>
        <p:cNvGrpSpPr/>
        <p:nvPr/>
      </p:nvGrpSpPr>
      <p:grpSpPr>
        <a:xfrm>
          <a:off x="0" y="0"/>
          <a:ext cx="0" cy="0"/>
          <a:chOff x="0" y="0"/>
          <a:chExt cx="0" cy="0"/>
        </a:xfrm>
      </p:grpSpPr>
      <p:sp>
        <p:nvSpPr>
          <p:cNvPr id="76" name="직사각형 75">
            <a:extLst>
              <a:ext uri="{FF2B5EF4-FFF2-40B4-BE49-F238E27FC236}">
                <a16:creationId xmlns:a16="http://schemas.microsoft.com/office/drawing/2014/main" id="{78F35655-0DED-5215-E1A1-F60C94E1EF4E}"/>
              </a:ext>
            </a:extLst>
          </p:cNvPr>
          <p:cNvSpPr/>
          <p:nvPr/>
        </p:nvSpPr>
        <p:spPr>
          <a:xfrm>
            <a:off x="990600" y="4610100"/>
            <a:ext cx="16230600" cy="32400"/>
          </a:xfrm>
          <a:prstGeom prst="rect">
            <a:avLst/>
          </a:prstGeom>
          <a:solidFill>
            <a:srgbClr val="4858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7">
            <a:extLst>
              <a:ext uri="{FF2B5EF4-FFF2-40B4-BE49-F238E27FC236}">
                <a16:creationId xmlns:a16="http://schemas.microsoft.com/office/drawing/2014/main" id="{A74366F4-91D8-90E6-09B8-531740863AF6}"/>
              </a:ext>
            </a:extLst>
          </p:cNvPr>
          <p:cNvSpPr txBox="1"/>
          <p:nvPr/>
        </p:nvSpPr>
        <p:spPr>
          <a:xfrm>
            <a:off x="3870789" y="1401775"/>
            <a:ext cx="6110274" cy="1211870"/>
          </a:xfrm>
          <a:prstGeom prst="rect">
            <a:avLst/>
          </a:prstGeom>
        </p:spPr>
        <p:txBody>
          <a:bodyPr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Introduction</a:t>
            </a:r>
          </a:p>
        </p:txBody>
      </p:sp>
      <p:sp>
        <p:nvSpPr>
          <p:cNvPr id="30" name="TextBox 30">
            <a:extLst>
              <a:ext uri="{FF2B5EF4-FFF2-40B4-BE49-F238E27FC236}">
                <a16:creationId xmlns:a16="http://schemas.microsoft.com/office/drawing/2014/main" id="{91ACD23B-31B3-F250-62E6-03895BD3CCAD}"/>
              </a:ext>
            </a:extLst>
          </p:cNvPr>
          <p:cNvSpPr txBox="1"/>
          <p:nvPr/>
        </p:nvSpPr>
        <p:spPr>
          <a:xfrm>
            <a:off x="1822669" y="989012"/>
            <a:ext cx="2048120" cy="1765910"/>
          </a:xfrm>
          <a:prstGeom prst="rect">
            <a:avLst/>
          </a:prstGeom>
        </p:spPr>
        <p:txBody>
          <a:bodyPr lIns="0" tIns="0" rIns="0" bIns="0" rtlCol="0" anchor="t">
            <a:spAutoFit/>
          </a:bodyPr>
          <a:lstStyle/>
          <a:p>
            <a:pPr algn="l">
              <a:lnSpc>
                <a:spcPts val="14491"/>
              </a:lnSpc>
            </a:pPr>
            <a:r>
              <a:rPr lang="en-US" sz="10350" b="1" dirty="0">
                <a:solidFill>
                  <a:srgbClr val="8CB791">
                    <a:alpha val="73725"/>
                  </a:srgbClr>
                </a:solidFill>
                <a:latin typeface="Tlab 레트로라이프 Bold"/>
                <a:ea typeface="Tlab 레트로라이프 Bold"/>
                <a:cs typeface="Tlab 레트로라이프 Bold"/>
                <a:sym typeface="Tlab 레트로라이프 Bold"/>
              </a:rPr>
              <a:t>01</a:t>
            </a:r>
          </a:p>
        </p:txBody>
      </p:sp>
      <p:sp>
        <p:nvSpPr>
          <p:cNvPr id="38" name="Freeform 25">
            <a:extLst>
              <a:ext uri="{FF2B5EF4-FFF2-40B4-BE49-F238E27FC236}">
                <a16:creationId xmlns:a16="http://schemas.microsoft.com/office/drawing/2014/main" id="{5F583896-9433-C01C-4C4F-1D08C56BB385}"/>
              </a:ext>
            </a:extLst>
          </p:cNvPr>
          <p:cNvSpPr>
            <a:spLocks noChangeAspect="1"/>
          </p:cNvSpPr>
          <p:nvPr/>
        </p:nvSpPr>
        <p:spPr>
          <a:xfrm>
            <a:off x="2676000" y="3476100"/>
            <a:ext cx="2268000" cy="22680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6D2BA"/>
          </a:solidFill>
          <a:ln w="19050" cap="sq">
            <a:solidFill>
              <a:srgbClr val="485849"/>
            </a:solidFill>
            <a:prstDash val="solid"/>
            <a:miter/>
          </a:ln>
        </p:spPr>
        <p:txBody>
          <a:bodyPr anchor="ctr" anchorCtr="0">
            <a:normAutofit/>
          </a:bodyPr>
          <a:lstStyle/>
          <a:p>
            <a:pPr algn="ctr"/>
            <a:r>
              <a:rPr lang="en-US" altLang="ko-KR" sz="3000" dirty="0">
                <a:solidFill>
                  <a:schemeClr val="bg1"/>
                </a:solidFill>
                <a:latin typeface="Tlab 레트로라이프" panose="020B0600000101010101" charset="-127"/>
                <a:ea typeface="Tlab 레트로라이프" panose="020B0600000101010101" charset="-127"/>
              </a:rPr>
              <a:t>Same</a:t>
            </a:r>
            <a:br>
              <a:rPr lang="en-US" altLang="ko-KR" sz="3000" dirty="0">
                <a:solidFill>
                  <a:schemeClr val="bg1"/>
                </a:solidFill>
                <a:latin typeface="Tlab 레트로라이프" panose="020B0600000101010101" charset="-127"/>
                <a:ea typeface="Tlab 레트로라이프" panose="020B0600000101010101" charset="-127"/>
              </a:rPr>
            </a:br>
            <a:r>
              <a:rPr lang="en-US" altLang="ko-KR" sz="3000" dirty="0">
                <a:solidFill>
                  <a:schemeClr val="bg1"/>
                </a:solidFill>
                <a:latin typeface="Tlab 레트로라이프" panose="020B0600000101010101" charset="-127"/>
                <a:ea typeface="Tlab 레트로라이프" panose="020B0600000101010101" charset="-127"/>
              </a:rPr>
              <a:t>Situation</a:t>
            </a:r>
          </a:p>
        </p:txBody>
      </p:sp>
      <p:pic>
        <p:nvPicPr>
          <p:cNvPr id="4" name="그림 3" descr="그래픽, 스크린샷, 폰트, 라인이(가) 표시된 사진&#10;&#10;AI가 생성한 콘텐츠는 부정확할 수 있습니다.">
            <a:extLst>
              <a:ext uri="{FF2B5EF4-FFF2-40B4-BE49-F238E27FC236}">
                <a16:creationId xmlns:a16="http://schemas.microsoft.com/office/drawing/2014/main" id="{4946829D-6ABF-024D-F185-0E8915BB9B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0400" y="6120555"/>
            <a:ext cx="1620000" cy="1620000"/>
          </a:xfrm>
          <a:prstGeom prst="rect">
            <a:avLst/>
          </a:prstGeom>
        </p:spPr>
      </p:pic>
      <p:sp>
        <p:nvSpPr>
          <p:cNvPr id="8" name="TextBox 27">
            <a:extLst>
              <a:ext uri="{FF2B5EF4-FFF2-40B4-BE49-F238E27FC236}">
                <a16:creationId xmlns:a16="http://schemas.microsoft.com/office/drawing/2014/main" id="{965EB2E3-ED16-D353-9809-C3DA9D80EA99}"/>
              </a:ext>
            </a:extLst>
          </p:cNvPr>
          <p:cNvSpPr txBox="1"/>
          <p:nvPr/>
        </p:nvSpPr>
        <p:spPr>
          <a:xfrm>
            <a:off x="3067800" y="7925517"/>
            <a:ext cx="1797842" cy="369332"/>
          </a:xfrm>
          <a:prstGeom prst="rect">
            <a:avLst/>
          </a:prstGeom>
        </p:spPr>
        <p:txBody>
          <a:bodyPr wrap="square" lIns="0" tIns="0" rIns="0" bIns="0" rtlCol="0" anchor="t">
            <a:spAutoFit/>
          </a:bodyPr>
          <a:lstStyle/>
          <a:p>
            <a:pPr algn="l"/>
            <a:r>
              <a:rPr lang="en-US" sz="2400" dirty="0">
                <a:solidFill>
                  <a:srgbClr val="485849"/>
                </a:solidFill>
                <a:latin typeface="Tlab 레트로라이프"/>
                <a:ea typeface="Tlab 레트로라이프"/>
                <a:cs typeface="Tlab 레트로라이프"/>
                <a:sym typeface="Tlab 레트로라이프"/>
              </a:rPr>
              <a:t>Final Exam</a:t>
            </a:r>
          </a:p>
        </p:txBody>
      </p:sp>
      <p:sp>
        <p:nvSpPr>
          <p:cNvPr id="9" name="자유형: 도형 8">
            <a:extLst>
              <a:ext uri="{FF2B5EF4-FFF2-40B4-BE49-F238E27FC236}">
                <a16:creationId xmlns:a16="http://schemas.microsoft.com/office/drawing/2014/main" id="{2EDB1B1A-5B17-4067-B3F3-E1AEFC543A81}"/>
              </a:ext>
            </a:extLst>
          </p:cNvPr>
          <p:cNvSpPr>
            <a:spLocks noChangeAspect="1"/>
          </p:cNvSpPr>
          <p:nvPr/>
        </p:nvSpPr>
        <p:spPr>
          <a:xfrm>
            <a:off x="8114248" y="4142100"/>
            <a:ext cx="2059503" cy="936000"/>
          </a:xfrm>
          <a:custGeom>
            <a:avLst/>
            <a:gdLst>
              <a:gd name="connsiteX0" fmla="*/ 1131488 w 5006176"/>
              <a:gd name="connsiteY0" fmla="*/ 0 h 2275200"/>
              <a:gd name="connsiteX1" fmla="*/ 1137244 w 5006176"/>
              <a:gd name="connsiteY1" fmla="*/ 0 h 2275200"/>
              <a:gd name="connsiteX2" fmla="*/ 3868932 w 5006176"/>
              <a:gd name="connsiteY2" fmla="*/ 0 h 2275200"/>
              <a:gd name="connsiteX3" fmla="*/ 3962400 w 5006176"/>
              <a:gd name="connsiteY3" fmla="*/ 0 h 2275200"/>
              <a:gd name="connsiteX4" fmla="*/ 3962400 w 5006176"/>
              <a:gd name="connsiteY4" fmla="*/ 4720 h 2275200"/>
              <a:gd name="connsiteX5" fmla="*/ 3985209 w 5006176"/>
              <a:gd name="connsiteY5" fmla="*/ 5872 h 2275200"/>
              <a:gd name="connsiteX6" fmla="*/ 5006176 w 5006176"/>
              <a:gd name="connsiteY6" fmla="*/ 1137244 h 2275200"/>
              <a:gd name="connsiteX7" fmla="*/ 3985209 w 5006176"/>
              <a:gd name="connsiteY7" fmla="*/ 2268617 h 2275200"/>
              <a:gd name="connsiteX8" fmla="*/ 3962400 w 5006176"/>
              <a:gd name="connsiteY8" fmla="*/ 2269769 h 2275200"/>
              <a:gd name="connsiteX9" fmla="*/ 3962400 w 5006176"/>
              <a:gd name="connsiteY9" fmla="*/ 2275200 h 2275200"/>
              <a:gd name="connsiteX10" fmla="*/ 1131488 w 5006176"/>
              <a:gd name="connsiteY10" fmla="*/ 2275200 h 2275200"/>
              <a:gd name="connsiteX11" fmla="*/ 1131488 w 5006176"/>
              <a:gd name="connsiteY11" fmla="*/ 2274198 h 2275200"/>
              <a:gd name="connsiteX12" fmla="*/ 1020967 w 5006176"/>
              <a:gd name="connsiteY12" fmla="*/ 2268617 h 2275200"/>
              <a:gd name="connsiteX13" fmla="*/ 0 w 5006176"/>
              <a:gd name="connsiteY13" fmla="*/ 1137244 h 2275200"/>
              <a:gd name="connsiteX14" fmla="*/ 1020967 w 5006176"/>
              <a:gd name="connsiteY14" fmla="*/ 5872 h 2275200"/>
              <a:gd name="connsiteX15" fmla="*/ 1131488 w 5006176"/>
              <a:gd name="connsiteY15" fmla="*/ 291 h 227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06176" h="2275200">
                <a:moveTo>
                  <a:pt x="1131488" y="0"/>
                </a:moveTo>
                <a:lnTo>
                  <a:pt x="1137244" y="0"/>
                </a:lnTo>
                <a:lnTo>
                  <a:pt x="3868932" y="0"/>
                </a:lnTo>
                <a:lnTo>
                  <a:pt x="3962400" y="0"/>
                </a:lnTo>
                <a:lnTo>
                  <a:pt x="3962400" y="4720"/>
                </a:lnTo>
                <a:lnTo>
                  <a:pt x="3985209" y="5872"/>
                </a:lnTo>
                <a:cubicBezTo>
                  <a:pt x="4558672" y="64110"/>
                  <a:pt x="5006176" y="548416"/>
                  <a:pt x="5006176" y="1137244"/>
                </a:cubicBezTo>
                <a:cubicBezTo>
                  <a:pt x="5006176" y="1726073"/>
                  <a:pt x="4558672" y="2210379"/>
                  <a:pt x="3985209" y="2268617"/>
                </a:cubicBezTo>
                <a:lnTo>
                  <a:pt x="3962400" y="2269769"/>
                </a:lnTo>
                <a:lnTo>
                  <a:pt x="3962400" y="2275200"/>
                </a:lnTo>
                <a:lnTo>
                  <a:pt x="1131488" y="2275200"/>
                </a:lnTo>
                <a:lnTo>
                  <a:pt x="1131488" y="2274198"/>
                </a:lnTo>
                <a:lnTo>
                  <a:pt x="1020967" y="2268617"/>
                </a:lnTo>
                <a:cubicBezTo>
                  <a:pt x="447504" y="2210379"/>
                  <a:pt x="0" y="1726073"/>
                  <a:pt x="0" y="1137244"/>
                </a:cubicBezTo>
                <a:cubicBezTo>
                  <a:pt x="0" y="548416"/>
                  <a:pt x="447504" y="64110"/>
                  <a:pt x="1020967" y="5872"/>
                </a:cubicBezTo>
                <a:lnTo>
                  <a:pt x="1131488" y="291"/>
                </a:lnTo>
                <a:close/>
              </a:path>
            </a:pathLst>
          </a:custGeom>
          <a:solidFill>
            <a:srgbClr val="8CB791"/>
          </a:solidFill>
          <a:ln w="19050">
            <a:solidFill>
              <a:srgbClr val="485849"/>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ko-KR" sz="1000" dirty="0">
                <a:solidFill>
                  <a:srgbClr val="8CB791"/>
                </a:solidFill>
                <a:latin typeface="Tlab 레트로라이프" panose="020B0600000101010101" charset="-127"/>
                <a:ea typeface="Tlab 레트로라이프" panose="020B0600000101010101" charset="-127"/>
              </a:rPr>
              <a:t>Individual Variation in</a:t>
            </a:r>
            <a:br>
              <a:rPr lang="en-US" altLang="ko-KR" sz="1000" dirty="0">
                <a:solidFill>
                  <a:srgbClr val="8CB791"/>
                </a:solidFill>
                <a:latin typeface="Tlab 레트로라이프" panose="020B0600000101010101" charset="-127"/>
                <a:ea typeface="Tlab 레트로라이프" panose="020B0600000101010101" charset="-127"/>
              </a:rPr>
            </a:br>
            <a:r>
              <a:rPr lang="en-US" altLang="ko-KR" sz="1000" dirty="0">
                <a:solidFill>
                  <a:srgbClr val="8CB791"/>
                </a:solidFill>
                <a:latin typeface="Tlab 레트로라이프" panose="020B0600000101010101" charset="-127"/>
                <a:ea typeface="Tlab 레트로라이프" panose="020B0600000101010101" charset="-127"/>
              </a:rPr>
              <a:t>Stress Response</a:t>
            </a:r>
            <a:endParaRPr lang="ko-KR" altLang="en-US" sz="1000" dirty="0">
              <a:solidFill>
                <a:srgbClr val="8CB791"/>
              </a:solidFill>
              <a:latin typeface="Tlab 레트로라이프" panose="020B0600000101010101" charset="-127"/>
              <a:ea typeface="Tlab 레트로라이프" panose="020B0600000101010101" charset="-127"/>
            </a:endParaRPr>
          </a:p>
        </p:txBody>
      </p:sp>
      <p:sp>
        <p:nvSpPr>
          <p:cNvPr id="11" name="Freeform 25">
            <a:extLst>
              <a:ext uri="{FF2B5EF4-FFF2-40B4-BE49-F238E27FC236}">
                <a16:creationId xmlns:a16="http://schemas.microsoft.com/office/drawing/2014/main" id="{58B3B62A-871A-16B6-B360-08D2893630DB}"/>
              </a:ext>
            </a:extLst>
          </p:cNvPr>
          <p:cNvSpPr>
            <a:spLocks noChangeAspect="1"/>
          </p:cNvSpPr>
          <p:nvPr/>
        </p:nvSpPr>
        <p:spPr>
          <a:xfrm>
            <a:off x="14010000" y="4174500"/>
            <a:ext cx="936000" cy="9360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B87D"/>
          </a:solidFill>
          <a:ln w="19050" cap="sq">
            <a:solidFill>
              <a:srgbClr val="485849"/>
            </a:solidFill>
            <a:prstDash val="solid"/>
            <a:miter/>
          </a:ln>
        </p:spPr>
        <p:txBody>
          <a:bodyPr anchor="ctr" anchorCtr="0">
            <a:normAutofit/>
          </a:bodyPr>
          <a:lstStyle/>
          <a:p>
            <a:pPr algn="ctr"/>
            <a:r>
              <a:rPr lang="en-US" altLang="ko-KR" sz="500" dirty="0">
                <a:solidFill>
                  <a:srgbClr val="A9B87D"/>
                </a:solidFill>
                <a:latin typeface="Tlab 레트로라이프" panose="020B0600000101010101" charset="-127"/>
                <a:ea typeface="Tlab 레트로라이프" panose="020B0600000101010101" charset="-127"/>
              </a:rPr>
              <a:t>Sleep</a:t>
            </a:r>
          </a:p>
          <a:p>
            <a:pPr algn="ctr"/>
            <a:r>
              <a:rPr lang="en-US" altLang="ko-KR" sz="500" dirty="0">
                <a:solidFill>
                  <a:srgbClr val="A9B87D"/>
                </a:solidFill>
                <a:latin typeface="Tlab 레트로라이프" panose="020B0600000101010101" charset="-127"/>
                <a:ea typeface="Tlab 레트로라이프" panose="020B0600000101010101" charset="-127"/>
              </a:rPr>
              <a:t>Habits</a:t>
            </a:r>
          </a:p>
        </p:txBody>
      </p:sp>
    </p:spTree>
    <p:extLst>
      <p:ext uri="{BB962C8B-B14F-4D97-AF65-F5344CB8AC3E}">
        <p14:creationId xmlns:p14="http://schemas.microsoft.com/office/powerpoint/2010/main" val="2182012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7912D-8F1D-ABDB-3817-8FB3447F4982}"/>
            </a:ext>
          </a:extLst>
        </p:cNvPr>
        <p:cNvGrpSpPr/>
        <p:nvPr/>
      </p:nvGrpSpPr>
      <p:grpSpPr>
        <a:xfrm>
          <a:off x="0" y="0"/>
          <a:ext cx="0" cy="0"/>
          <a:chOff x="0" y="0"/>
          <a:chExt cx="0" cy="0"/>
        </a:xfrm>
      </p:grpSpPr>
      <p:sp>
        <p:nvSpPr>
          <p:cNvPr id="19" name="TextBox 19">
            <a:extLst>
              <a:ext uri="{FF2B5EF4-FFF2-40B4-BE49-F238E27FC236}">
                <a16:creationId xmlns:a16="http://schemas.microsoft.com/office/drawing/2014/main" id="{2FE026E0-54CB-D792-4AF4-E7710D4EA5AB}"/>
              </a:ext>
            </a:extLst>
          </p:cNvPr>
          <p:cNvSpPr txBox="1"/>
          <p:nvPr/>
        </p:nvSpPr>
        <p:spPr>
          <a:xfrm>
            <a:off x="4239802" y="1410881"/>
            <a:ext cx="9857198" cy="1211870"/>
          </a:xfrm>
          <a:prstGeom prst="rect">
            <a:avLst/>
          </a:prstGeom>
        </p:spPr>
        <p:txBody>
          <a:bodyPr wrap="square"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Findings &amp; Analysis</a:t>
            </a:r>
          </a:p>
        </p:txBody>
      </p:sp>
      <p:sp>
        <p:nvSpPr>
          <p:cNvPr id="20" name="TextBox 20">
            <a:extLst>
              <a:ext uri="{FF2B5EF4-FFF2-40B4-BE49-F238E27FC236}">
                <a16:creationId xmlns:a16="http://schemas.microsoft.com/office/drawing/2014/main" id="{104AFCBB-4A8B-B76E-6B1F-0964323F7096}"/>
              </a:ext>
            </a:extLst>
          </p:cNvPr>
          <p:cNvSpPr txBox="1"/>
          <p:nvPr/>
        </p:nvSpPr>
        <p:spPr>
          <a:xfrm>
            <a:off x="1822669" y="989012"/>
            <a:ext cx="2048120" cy="1765910"/>
          </a:xfrm>
          <a:prstGeom prst="rect">
            <a:avLst/>
          </a:prstGeom>
        </p:spPr>
        <p:txBody>
          <a:bodyPr lIns="0" tIns="0" rIns="0" bIns="0" rtlCol="0" anchor="t">
            <a:spAutoFit/>
          </a:bodyPr>
          <a:lstStyle/>
          <a:p>
            <a:pPr algn="l">
              <a:lnSpc>
                <a:spcPts val="14491"/>
              </a:lnSpc>
            </a:pPr>
            <a:r>
              <a:rPr lang="en-US" sz="10350" b="1">
                <a:solidFill>
                  <a:srgbClr val="8CB791">
                    <a:alpha val="73725"/>
                  </a:srgbClr>
                </a:solidFill>
                <a:latin typeface="Tlab 레트로라이프 Bold"/>
                <a:ea typeface="Tlab 레트로라이프 Bold"/>
                <a:cs typeface="Tlab 레트로라이프 Bold"/>
                <a:sym typeface="Tlab 레트로라이프 Bold"/>
              </a:rPr>
              <a:t>05</a:t>
            </a:r>
          </a:p>
        </p:txBody>
      </p:sp>
      <p:sp>
        <p:nvSpPr>
          <p:cNvPr id="2" name="Freeform 22">
            <a:extLst>
              <a:ext uri="{FF2B5EF4-FFF2-40B4-BE49-F238E27FC236}">
                <a16:creationId xmlns:a16="http://schemas.microsoft.com/office/drawing/2014/main" id="{BAA1F6FF-A6BF-5E1C-EE64-867919040803}"/>
              </a:ext>
            </a:extLst>
          </p:cNvPr>
          <p:cNvSpPr/>
          <p:nvPr/>
        </p:nvSpPr>
        <p:spPr>
          <a:xfrm>
            <a:off x="9829800" y="4229100"/>
            <a:ext cx="520843" cy="500009"/>
          </a:xfrm>
          <a:custGeom>
            <a:avLst/>
            <a:gdLst/>
            <a:ahLst/>
            <a:cxnLst/>
            <a:rect l="l" t="t" r="r" b="b"/>
            <a:pathLst>
              <a:path w="520843" h="500009">
                <a:moveTo>
                  <a:pt x="0" y="0"/>
                </a:moveTo>
                <a:lnTo>
                  <a:pt x="520843" y="0"/>
                </a:lnTo>
                <a:lnTo>
                  <a:pt x="520843" y="500009"/>
                </a:lnTo>
                <a:lnTo>
                  <a:pt x="0" y="5000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4" name="TextBox 24">
            <a:extLst>
              <a:ext uri="{FF2B5EF4-FFF2-40B4-BE49-F238E27FC236}">
                <a16:creationId xmlns:a16="http://schemas.microsoft.com/office/drawing/2014/main" id="{AD3113AC-6F97-5B7C-2EE2-A56EC4C3FACC}"/>
              </a:ext>
            </a:extLst>
          </p:cNvPr>
          <p:cNvSpPr txBox="1"/>
          <p:nvPr/>
        </p:nvSpPr>
        <p:spPr>
          <a:xfrm>
            <a:off x="10555408" y="4197952"/>
            <a:ext cx="5979992" cy="2096728"/>
          </a:xfrm>
          <a:prstGeom prst="rect">
            <a:avLst/>
          </a:prstGeom>
        </p:spPr>
        <p:txBody>
          <a:bodyPr wrap="square" lIns="0" tIns="0" rIns="0" bIns="0" rtlCol="0" anchor="t">
            <a:spAutoFit/>
          </a:bodyPr>
          <a:lstStyle/>
          <a:p>
            <a:pPr algn="l">
              <a:lnSpc>
                <a:spcPts val="4200"/>
              </a:lnSpc>
            </a:pPr>
            <a:r>
              <a:rPr lang="en-US" sz="2000" dirty="0">
                <a:solidFill>
                  <a:srgbClr val="485849"/>
                </a:solidFill>
                <a:latin typeface="Tlab 레트로라이프"/>
                <a:ea typeface="Tlab 레트로라이프"/>
                <a:cs typeface="Tlab 레트로라이프"/>
                <a:sym typeface="Tlab 레트로라이프"/>
              </a:rPr>
              <a:t>Based on distribution analysis, a threshold of 12 was chosen to define:</a:t>
            </a:r>
          </a:p>
          <a:p>
            <a:pPr algn="l">
              <a:lnSpc>
                <a:spcPts val="4200"/>
              </a:lnSpc>
            </a:pPr>
            <a:r>
              <a:rPr lang="en-US" altLang="ko-KR" sz="2000" dirty="0">
                <a:solidFill>
                  <a:srgbClr val="485849"/>
                </a:solidFill>
                <a:latin typeface="Tlab 레트로라이프"/>
                <a:ea typeface="Tlab 레트로라이프"/>
                <a:cs typeface="Tlab 레트로라이프"/>
                <a:sym typeface="Tlab 레트로라이프"/>
              </a:rPr>
              <a:t>        - </a:t>
            </a:r>
            <a:r>
              <a:rPr lang="en-US" sz="2000" dirty="0">
                <a:solidFill>
                  <a:srgbClr val="485849"/>
                </a:solidFill>
                <a:latin typeface="Tlab 레트로라이프"/>
                <a:ea typeface="Tlab 레트로라이프"/>
                <a:cs typeface="Tlab 레트로라이프"/>
                <a:sym typeface="Tlab 레트로라이프"/>
              </a:rPr>
              <a:t>High stress → recommend counseling</a:t>
            </a:r>
          </a:p>
          <a:p>
            <a:pPr algn="l">
              <a:lnSpc>
                <a:spcPts val="4200"/>
              </a:lnSpc>
            </a:pPr>
            <a:r>
              <a:rPr lang="en-US" altLang="ko-KR" sz="2000" dirty="0">
                <a:solidFill>
                  <a:srgbClr val="485849"/>
                </a:solidFill>
                <a:latin typeface="Tlab 레트로라이프"/>
                <a:ea typeface="Tlab 레트로라이프"/>
                <a:cs typeface="Tlab 레트로라이프"/>
                <a:sym typeface="Tlab 레트로라이프"/>
              </a:rPr>
              <a:t>        - </a:t>
            </a:r>
            <a:r>
              <a:rPr lang="en-US" sz="2000" dirty="0">
                <a:solidFill>
                  <a:srgbClr val="485849"/>
                </a:solidFill>
                <a:latin typeface="Tlab 레트로라이프"/>
                <a:ea typeface="Tlab 레트로라이프"/>
                <a:cs typeface="Tlab 레트로라이프"/>
                <a:sym typeface="Tlab 레트로라이프"/>
              </a:rPr>
              <a:t>Low stress → considered stable</a:t>
            </a:r>
          </a:p>
        </p:txBody>
      </p:sp>
      <p:pic>
        <p:nvPicPr>
          <p:cNvPr id="8" name="그림 7">
            <a:extLst>
              <a:ext uri="{FF2B5EF4-FFF2-40B4-BE49-F238E27FC236}">
                <a16:creationId xmlns:a16="http://schemas.microsoft.com/office/drawing/2014/main" id="{44ACF992-21CD-784D-FB1C-D4FFB842C4C9}"/>
              </a:ext>
            </a:extLst>
          </p:cNvPr>
          <p:cNvPicPr>
            <a:picLocks noChangeAspect="1"/>
          </p:cNvPicPr>
          <p:nvPr/>
        </p:nvPicPr>
        <p:blipFill>
          <a:blip r:embed="rId4"/>
          <a:stretch>
            <a:fillRect/>
          </a:stretch>
        </p:blipFill>
        <p:spPr>
          <a:xfrm>
            <a:off x="2667000" y="3771900"/>
            <a:ext cx="6295126" cy="1523999"/>
          </a:xfrm>
          <a:prstGeom prst="rect">
            <a:avLst/>
          </a:prstGeom>
        </p:spPr>
      </p:pic>
      <p:sp>
        <p:nvSpPr>
          <p:cNvPr id="9" name="TextBox 24">
            <a:extLst>
              <a:ext uri="{FF2B5EF4-FFF2-40B4-BE49-F238E27FC236}">
                <a16:creationId xmlns:a16="http://schemas.microsoft.com/office/drawing/2014/main" id="{C6671ED0-3B38-9724-E0A7-C3C05ACD2430}"/>
              </a:ext>
            </a:extLst>
          </p:cNvPr>
          <p:cNvSpPr txBox="1"/>
          <p:nvPr/>
        </p:nvSpPr>
        <p:spPr>
          <a:xfrm>
            <a:off x="2667000" y="3086100"/>
            <a:ext cx="7202608" cy="500137"/>
          </a:xfrm>
          <a:prstGeom prst="rect">
            <a:avLst/>
          </a:prstGeom>
        </p:spPr>
        <p:txBody>
          <a:bodyPr wrap="square" lIns="0" tIns="0" rIns="0" bIns="0" rtlCol="0" anchor="t">
            <a:spAutoFit/>
          </a:bodyPr>
          <a:lstStyle/>
          <a:p>
            <a:pPr algn="l">
              <a:lnSpc>
                <a:spcPts val="4200"/>
              </a:lnSpc>
            </a:pPr>
            <a:r>
              <a:rPr lang="en-US" altLang="ko-KR" sz="2500" dirty="0">
                <a:solidFill>
                  <a:srgbClr val="485849"/>
                </a:solidFill>
                <a:latin typeface="Tlab 레트로라이프"/>
                <a:ea typeface="Tlab 레트로라이프"/>
                <a:cs typeface="Tlab 레트로라이프"/>
                <a:sym typeface="Tlab 레트로라이프"/>
              </a:rPr>
              <a:t>Threshold for Risk Classification</a:t>
            </a:r>
            <a:endParaRPr lang="en-US" sz="2500" dirty="0">
              <a:solidFill>
                <a:srgbClr val="485849"/>
              </a:solidFill>
              <a:latin typeface="Tlab 레트로라이프"/>
              <a:ea typeface="Tlab 레트로라이프"/>
              <a:cs typeface="Tlab 레트로라이프"/>
              <a:sym typeface="Tlab 레트로라이프"/>
            </a:endParaRPr>
          </a:p>
        </p:txBody>
      </p:sp>
    </p:spTree>
    <p:extLst>
      <p:ext uri="{BB962C8B-B14F-4D97-AF65-F5344CB8AC3E}">
        <p14:creationId xmlns:p14="http://schemas.microsoft.com/office/powerpoint/2010/main" val="2493178651"/>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1DCC4-50D2-61A7-E07A-3AC280A5361E}"/>
            </a:ext>
          </a:extLst>
        </p:cNvPr>
        <p:cNvGrpSpPr/>
        <p:nvPr/>
      </p:nvGrpSpPr>
      <p:grpSpPr>
        <a:xfrm>
          <a:off x="0" y="0"/>
          <a:ext cx="0" cy="0"/>
          <a:chOff x="0" y="0"/>
          <a:chExt cx="0" cy="0"/>
        </a:xfrm>
      </p:grpSpPr>
      <p:sp>
        <p:nvSpPr>
          <p:cNvPr id="5" name="TextBox 19">
            <a:extLst>
              <a:ext uri="{FF2B5EF4-FFF2-40B4-BE49-F238E27FC236}">
                <a16:creationId xmlns:a16="http://schemas.microsoft.com/office/drawing/2014/main" id="{40B691B6-6A00-834E-B616-1E267CDF2A8B}"/>
              </a:ext>
            </a:extLst>
          </p:cNvPr>
          <p:cNvSpPr txBox="1"/>
          <p:nvPr/>
        </p:nvSpPr>
        <p:spPr>
          <a:xfrm>
            <a:off x="4239802" y="1410881"/>
            <a:ext cx="8119041" cy="1211870"/>
          </a:xfrm>
          <a:prstGeom prst="rect">
            <a:avLst/>
          </a:prstGeom>
        </p:spPr>
        <p:txBody>
          <a:bodyPr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Demo Images</a:t>
            </a:r>
          </a:p>
        </p:txBody>
      </p:sp>
      <p:sp>
        <p:nvSpPr>
          <p:cNvPr id="6" name="TextBox 20">
            <a:extLst>
              <a:ext uri="{FF2B5EF4-FFF2-40B4-BE49-F238E27FC236}">
                <a16:creationId xmlns:a16="http://schemas.microsoft.com/office/drawing/2014/main" id="{F3842A84-E41B-ADA4-C77E-428E94B39EF6}"/>
              </a:ext>
            </a:extLst>
          </p:cNvPr>
          <p:cNvSpPr txBox="1"/>
          <p:nvPr/>
        </p:nvSpPr>
        <p:spPr>
          <a:xfrm>
            <a:off x="1822669" y="989012"/>
            <a:ext cx="2048120" cy="1765910"/>
          </a:xfrm>
          <a:prstGeom prst="rect">
            <a:avLst/>
          </a:prstGeom>
        </p:spPr>
        <p:txBody>
          <a:bodyPr lIns="0" tIns="0" rIns="0" bIns="0" rtlCol="0" anchor="t">
            <a:spAutoFit/>
          </a:bodyPr>
          <a:lstStyle/>
          <a:p>
            <a:pPr algn="l">
              <a:lnSpc>
                <a:spcPts val="14491"/>
              </a:lnSpc>
            </a:pPr>
            <a:r>
              <a:rPr lang="en-US" sz="10350" b="1">
                <a:solidFill>
                  <a:srgbClr val="8CB791">
                    <a:alpha val="73725"/>
                  </a:srgbClr>
                </a:solidFill>
                <a:latin typeface="Tlab 레트로라이프 Bold"/>
                <a:ea typeface="Tlab 레트로라이프 Bold"/>
                <a:cs typeface="Tlab 레트로라이프 Bold"/>
                <a:sym typeface="Tlab 레트로라이프 Bold"/>
              </a:rPr>
              <a:t>06</a:t>
            </a:r>
          </a:p>
        </p:txBody>
      </p:sp>
      <p:pic>
        <p:nvPicPr>
          <p:cNvPr id="8" name="그림 7">
            <a:extLst>
              <a:ext uri="{FF2B5EF4-FFF2-40B4-BE49-F238E27FC236}">
                <a16:creationId xmlns:a16="http://schemas.microsoft.com/office/drawing/2014/main" id="{AE14EB90-173F-8409-9997-F2A78C25EE75}"/>
              </a:ext>
            </a:extLst>
          </p:cNvPr>
          <p:cNvPicPr>
            <a:picLocks noChangeAspect="1"/>
          </p:cNvPicPr>
          <p:nvPr/>
        </p:nvPicPr>
        <p:blipFill>
          <a:blip r:embed="rId2"/>
          <a:stretch>
            <a:fillRect/>
          </a:stretch>
        </p:blipFill>
        <p:spPr>
          <a:xfrm>
            <a:off x="2676525" y="3619500"/>
            <a:ext cx="10086975" cy="4491175"/>
          </a:xfrm>
          <a:prstGeom prst="rect">
            <a:avLst/>
          </a:prstGeom>
          <a:ln w="28575">
            <a:solidFill>
              <a:srgbClr val="485849"/>
            </a:solidFill>
          </a:ln>
        </p:spPr>
      </p:pic>
      <p:sp>
        <p:nvSpPr>
          <p:cNvPr id="9" name="TextBox 24">
            <a:extLst>
              <a:ext uri="{FF2B5EF4-FFF2-40B4-BE49-F238E27FC236}">
                <a16:creationId xmlns:a16="http://schemas.microsoft.com/office/drawing/2014/main" id="{323F52BC-A907-8D5F-6B38-EDC63AA51563}"/>
              </a:ext>
            </a:extLst>
          </p:cNvPr>
          <p:cNvSpPr txBox="1"/>
          <p:nvPr/>
        </p:nvSpPr>
        <p:spPr>
          <a:xfrm>
            <a:off x="2667000" y="3086100"/>
            <a:ext cx="7202608" cy="500137"/>
          </a:xfrm>
          <a:prstGeom prst="rect">
            <a:avLst/>
          </a:prstGeom>
        </p:spPr>
        <p:txBody>
          <a:bodyPr wrap="square" lIns="0" tIns="0" rIns="0" bIns="0" rtlCol="0" anchor="t">
            <a:spAutoFit/>
          </a:bodyPr>
          <a:lstStyle/>
          <a:p>
            <a:pPr algn="l">
              <a:lnSpc>
                <a:spcPts val="4200"/>
              </a:lnSpc>
            </a:pPr>
            <a:r>
              <a:rPr lang="en-US" sz="2500" dirty="0">
                <a:solidFill>
                  <a:srgbClr val="485849"/>
                </a:solidFill>
                <a:latin typeface="Tlab 레트로라이프"/>
                <a:ea typeface="Tlab 레트로라이프"/>
                <a:cs typeface="Tlab 레트로라이프"/>
                <a:sym typeface="Tlab 레트로라이프"/>
              </a:rPr>
              <a:t>Sample input – Healthy sleep habits</a:t>
            </a:r>
          </a:p>
        </p:txBody>
      </p:sp>
    </p:spTree>
    <p:extLst>
      <p:ext uri="{BB962C8B-B14F-4D97-AF65-F5344CB8AC3E}">
        <p14:creationId xmlns:p14="http://schemas.microsoft.com/office/powerpoint/2010/main" val="369942768"/>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C61FBC-1C48-C1ED-559A-5DD913DB3D56}"/>
            </a:ext>
          </a:extLst>
        </p:cNvPr>
        <p:cNvGrpSpPr/>
        <p:nvPr/>
      </p:nvGrpSpPr>
      <p:grpSpPr>
        <a:xfrm>
          <a:off x="0" y="0"/>
          <a:ext cx="0" cy="0"/>
          <a:chOff x="0" y="0"/>
          <a:chExt cx="0" cy="0"/>
        </a:xfrm>
      </p:grpSpPr>
      <p:sp>
        <p:nvSpPr>
          <p:cNvPr id="2" name="Freeform 22">
            <a:extLst>
              <a:ext uri="{FF2B5EF4-FFF2-40B4-BE49-F238E27FC236}">
                <a16:creationId xmlns:a16="http://schemas.microsoft.com/office/drawing/2014/main" id="{D1C2B3DD-45A3-50E2-D0E1-1CE106361564}"/>
              </a:ext>
            </a:extLst>
          </p:cNvPr>
          <p:cNvSpPr/>
          <p:nvPr/>
        </p:nvSpPr>
        <p:spPr>
          <a:xfrm>
            <a:off x="3048000" y="6819900"/>
            <a:ext cx="520843" cy="500009"/>
          </a:xfrm>
          <a:custGeom>
            <a:avLst/>
            <a:gdLst/>
            <a:ahLst/>
            <a:cxnLst/>
            <a:rect l="l" t="t" r="r" b="b"/>
            <a:pathLst>
              <a:path w="520843" h="500009">
                <a:moveTo>
                  <a:pt x="0" y="0"/>
                </a:moveTo>
                <a:lnTo>
                  <a:pt x="520843" y="0"/>
                </a:lnTo>
                <a:lnTo>
                  <a:pt x="520843" y="500009"/>
                </a:lnTo>
                <a:lnTo>
                  <a:pt x="0" y="5000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4" name="TextBox 24">
            <a:extLst>
              <a:ext uri="{FF2B5EF4-FFF2-40B4-BE49-F238E27FC236}">
                <a16:creationId xmlns:a16="http://schemas.microsoft.com/office/drawing/2014/main" id="{9C308D3A-E2B9-7523-394E-C26C770C3E5C}"/>
              </a:ext>
            </a:extLst>
          </p:cNvPr>
          <p:cNvSpPr txBox="1"/>
          <p:nvPr/>
        </p:nvSpPr>
        <p:spPr>
          <a:xfrm>
            <a:off x="3810000" y="6779391"/>
            <a:ext cx="12192000" cy="1558119"/>
          </a:xfrm>
          <a:prstGeom prst="rect">
            <a:avLst/>
          </a:prstGeom>
        </p:spPr>
        <p:txBody>
          <a:bodyPr wrap="square" lIns="0" tIns="0" rIns="0" bIns="0" rtlCol="0" anchor="t">
            <a:spAutoFit/>
          </a:bodyPr>
          <a:lstStyle/>
          <a:p>
            <a:pPr algn="l">
              <a:lnSpc>
                <a:spcPts val="4200"/>
              </a:lnSpc>
            </a:pPr>
            <a:r>
              <a:rPr lang="en-US" altLang="ko-KR" sz="2000" dirty="0">
                <a:solidFill>
                  <a:srgbClr val="485849"/>
                </a:solidFill>
                <a:latin typeface="Tlab 레트로라이프"/>
                <a:ea typeface="Tlab 레트로라이프"/>
                <a:cs typeface="Tlab 레트로라이프"/>
                <a:sym typeface="Tlab 레트로라이프"/>
              </a:rPr>
              <a:t>Predicted Class: Low Stress</a:t>
            </a:r>
          </a:p>
          <a:p>
            <a:pPr>
              <a:lnSpc>
                <a:spcPts val="4200"/>
              </a:lnSpc>
            </a:pPr>
            <a:r>
              <a:rPr lang="en-US" altLang="ko-KR" sz="2000" dirty="0">
                <a:solidFill>
                  <a:srgbClr val="485849"/>
                </a:solidFill>
                <a:latin typeface="Tlab 레트로라이프"/>
                <a:ea typeface="Tlab 레트로라이프"/>
                <a:cs typeface="Tlab 레트로라이프"/>
                <a:sym typeface="Tlab 레트로라이프"/>
              </a:rPr>
              <a:t>Probability of needing Counseling: 10.4% </a:t>
            </a:r>
          </a:p>
          <a:p>
            <a:pPr>
              <a:lnSpc>
                <a:spcPts val="4200"/>
              </a:lnSpc>
            </a:pPr>
            <a:r>
              <a:rPr lang="en-US" altLang="ko-KR" sz="2000" dirty="0">
                <a:solidFill>
                  <a:srgbClr val="485849"/>
                </a:solidFill>
                <a:latin typeface="Tlab 레트로라이프"/>
                <a:ea typeface="Tlab 레트로라이프"/>
                <a:cs typeface="Tlab 레트로라이프"/>
                <a:sym typeface="Tlab 레트로라이프"/>
              </a:rPr>
              <a:t>    </a:t>
            </a:r>
            <a:r>
              <a:rPr lang="ko-KR" altLang="en-US" sz="2000" dirty="0">
                <a:solidFill>
                  <a:srgbClr val="485849"/>
                </a:solidFill>
                <a:latin typeface="Tlab 레트로라이프"/>
                <a:ea typeface="Tlab 레트로라이프"/>
                <a:cs typeface="Tlab 레트로라이프"/>
                <a:sym typeface="Tlab 레트로라이프"/>
              </a:rPr>
              <a:t>→ </a:t>
            </a:r>
            <a:r>
              <a:rPr lang="en-US" altLang="ko-KR" sz="2000" dirty="0">
                <a:solidFill>
                  <a:srgbClr val="485849"/>
                </a:solidFill>
                <a:latin typeface="Tlab 레트로라이프"/>
                <a:ea typeface="Tlab 레트로라이프"/>
                <a:cs typeface="Tlab 레트로라이프"/>
                <a:sym typeface="Tlab 레트로라이프"/>
              </a:rPr>
              <a:t>Message “Stress level is stable. Maintain your current sleep habits"</a:t>
            </a:r>
            <a:endParaRPr lang="en-US" sz="2000" dirty="0">
              <a:solidFill>
                <a:srgbClr val="485849"/>
              </a:solidFill>
              <a:latin typeface="Tlab 레트로라이프"/>
              <a:ea typeface="Tlab 레트로라이프"/>
              <a:cs typeface="Tlab 레트로라이프"/>
              <a:sym typeface="Tlab 레트로라이프"/>
            </a:endParaRPr>
          </a:p>
        </p:txBody>
      </p:sp>
      <p:sp>
        <p:nvSpPr>
          <p:cNvPr id="9" name="TextBox 24">
            <a:extLst>
              <a:ext uri="{FF2B5EF4-FFF2-40B4-BE49-F238E27FC236}">
                <a16:creationId xmlns:a16="http://schemas.microsoft.com/office/drawing/2014/main" id="{60EF4C79-E2DE-B15A-0675-0205471328BD}"/>
              </a:ext>
            </a:extLst>
          </p:cNvPr>
          <p:cNvSpPr txBox="1"/>
          <p:nvPr/>
        </p:nvSpPr>
        <p:spPr>
          <a:xfrm>
            <a:off x="2667000" y="3086100"/>
            <a:ext cx="7202608" cy="500137"/>
          </a:xfrm>
          <a:prstGeom prst="rect">
            <a:avLst/>
          </a:prstGeom>
        </p:spPr>
        <p:txBody>
          <a:bodyPr wrap="square" lIns="0" tIns="0" rIns="0" bIns="0" rtlCol="0" anchor="t">
            <a:spAutoFit/>
          </a:bodyPr>
          <a:lstStyle/>
          <a:p>
            <a:pPr algn="l">
              <a:lnSpc>
                <a:spcPts val="4200"/>
              </a:lnSpc>
            </a:pPr>
            <a:r>
              <a:rPr lang="en-US" altLang="ko-KR" sz="2500" dirty="0">
                <a:solidFill>
                  <a:srgbClr val="485849"/>
                </a:solidFill>
                <a:latin typeface="Tlab 레트로라이프"/>
                <a:ea typeface="Tlab 레트로라이프"/>
                <a:cs typeface="Tlab 레트로라이프"/>
                <a:sym typeface="Tlab 레트로라이프"/>
              </a:rPr>
              <a:t>Model Performance &amp; Example Prediction</a:t>
            </a:r>
            <a:endParaRPr lang="en-US" sz="2500" dirty="0">
              <a:solidFill>
                <a:srgbClr val="485849"/>
              </a:solidFill>
              <a:latin typeface="Tlab 레트로라이프"/>
              <a:ea typeface="Tlab 레트로라이프"/>
              <a:cs typeface="Tlab 레트로라이프"/>
              <a:sym typeface="Tlab 레트로라이프"/>
            </a:endParaRPr>
          </a:p>
        </p:txBody>
      </p:sp>
      <p:sp>
        <p:nvSpPr>
          <p:cNvPr id="5" name="TextBox 19">
            <a:extLst>
              <a:ext uri="{FF2B5EF4-FFF2-40B4-BE49-F238E27FC236}">
                <a16:creationId xmlns:a16="http://schemas.microsoft.com/office/drawing/2014/main" id="{28F7C356-CCF7-FE5D-A46E-912BA15DBCDA}"/>
              </a:ext>
            </a:extLst>
          </p:cNvPr>
          <p:cNvSpPr txBox="1"/>
          <p:nvPr/>
        </p:nvSpPr>
        <p:spPr>
          <a:xfrm>
            <a:off x="4239802" y="1410881"/>
            <a:ext cx="8119041" cy="1211870"/>
          </a:xfrm>
          <a:prstGeom prst="rect">
            <a:avLst/>
          </a:prstGeom>
        </p:spPr>
        <p:txBody>
          <a:bodyPr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Demo Images</a:t>
            </a:r>
          </a:p>
        </p:txBody>
      </p:sp>
      <p:sp>
        <p:nvSpPr>
          <p:cNvPr id="6" name="TextBox 20">
            <a:extLst>
              <a:ext uri="{FF2B5EF4-FFF2-40B4-BE49-F238E27FC236}">
                <a16:creationId xmlns:a16="http://schemas.microsoft.com/office/drawing/2014/main" id="{476E7A53-628E-15A3-C873-25A50BA2BE6D}"/>
              </a:ext>
            </a:extLst>
          </p:cNvPr>
          <p:cNvSpPr txBox="1"/>
          <p:nvPr/>
        </p:nvSpPr>
        <p:spPr>
          <a:xfrm>
            <a:off x="1822669" y="989012"/>
            <a:ext cx="2048120" cy="1765910"/>
          </a:xfrm>
          <a:prstGeom prst="rect">
            <a:avLst/>
          </a:prstGeom>
        </p:spPr>
        <p:txBody>
          <a:bodyPr lIns="0" tIns="0" rIns="0" bIns="0" rtlCol="0" anchor="t">
            <a:spAutoFit/>
          </a:bodyPr>
          <a:lstStyle/>
          <a:p>
            <a:pPr algn="l">
              <a:lnSpc>
                <a:spcPts val="14491"/>
              </a:lnSpc>
            </a:pPr>
            <a:r>
              <a:rPr lang="en-US" sz="10350" b="1">
                <a:solidFill>
                  <a:srgbClr val="8CB791">
                    <a:alpha val="73725"/>
                  </a:srgbClr>
                </a:solidFill>
                <a:latin typeface="Tlab 레트로라이프 Bold"/>
                <a:ea typeface="Tlab 레트로라이프 Bold"/>
                <a:cs typeface="Tlab 레트로라이프 Bold"/>
                <a:sym typeface="Tlab 레트로라이프 Bold"/>
              </a:rPr>
              <a:t>06</a:t>
            </a:r>
          </a:p>
        </p:txBody>
      </p:sp>
      <p:pic>
        <p:nvPicPr>
          <p:cNvPr id="11" name="그림 10">
            <a:extLst>
              <a:ext uri="{FF2B5EF4-FFF2-40B4-BE49-F238E27FC236}">
                <a16:creationId xmlns:a16="http://schemas.microsoft.com/office/drawing/2014/main" id="{FD69FC20-A0CB-473C-7387-B700F3DE0432}"/>
              </a:ext>
            </a:extLst>
          </p:cNvPr>
          <p:cNvPicPr>
            <a:picLocks noChangeAspect="1"/>
          </p:cNvPicPr>
          <p:nvPr/>
        </p:nvPicPr>
        <p:blipFill>
          <a:blip r:embed="rId4"/>
          <a:stretch>
            <a:fillRect/>
          </a:stretch>
        </p:blipFill>
        <p:spPr>
          <a:xfrm>
            <a:off x="2686049" y="3629508"/>
            <a:ext cx="11455392" cy="2959200"/>
          </a:xfrm>
          <a:prstGeom prst="rect">
            <a:avLst/>
          </a:prstGeom>
          <a:ln w="28575">
            <a:solidFill>
              <a:srgbClr val="485849"/>
            </a:solidFill>
          </a:ln>
        </p:spPr>
      </p:pic>
    </p:spTree>
    <p:extLst>
      <p:ext uri="{BB962C8B-B14F-4D97-AF65-F5344CB8AC3E}">
        <p14:creationId xmlns:p14="http://schemas.microsoft.com/office/powerpoint/2010/main" val="886678633"/>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435B3-7831-BC6A-C5E6-ABDCB55BA1A7}"/>
            </a:ext>
          </a:extLst>
        </p:cNvPr>
        <p:cNvGrpSpPr/>
        <p:nvPr/>
      </p:nvGrpSpPr>
      <p:grpSpPr>
        <a:xfrm>
          <a:off x="0" y="0"/>
          <a:ext cx="0" cy="0"/>
          <a:chOff x="0" y="0"/>
          <a:chExt cx="0" cy="0"/>
        </a:xfrm>
      </p:grpSpPr>
      <p:sp>
        <p:nvSpPr>
          <p:cNvPr id="5" name="TextBox 19">
            <a:extLst>
              <a:ext uri="{FF2B5EF4-FFF2-40B4-BE49-F238E27FC236}">
                <a16:creationId xmlns:a16="http://schemas.microsoft.com/office/drawing/2014/main" id="{FEA4D35C-DD40-DFDE-E50A-FDBCA5A7EF4E}"/>
              </a:ext>
            </a:extLst>
          </p:cNvPr>
          <p:cNvSpPr txBox="1"/>
          <p:nvPr/>
        </p:nvSpPr>
        <p:spPr>
          <a:xfrm>
            <a:off x="4239802" y="1410881"/>
            <a:ext cx="8119041" cy="1211870"/>
          </a:xfrm>
          <a:prstGeom prst="rect">
            <a:avLst/>
          </a:prstGeom>
        </p:spPr>
        <p:txBody>
          <a:bodyPr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Demo Images</a:t>
            </a:r>
          </a:p>
        </p:txBody>
      </p:sp>
      <p:sp>
        <p:nvSpPr>
          <p:cNvPr id="6" name="TextBox 20">
            <a:extLst>
              <a:ext uri="{FF2B5EF4-FFF2-40B4-BE49-F238E27FC236}">
                <a16:creationId xmlns:a16="http://schemas.microsoft.com/office/drawing/2014/main" id="{ECF424F8-4567-2BC3-F3DB-84558C2851EF}"/>
              </a:ext>
            </a:extLst>
          </p:cNvPr>
          <p:cNvSpPr txBox="1"/>
          <p:nvPr/>
        </p:nvSpPr>
        <p:spPr>
          <a:xfrm>
            <a:off x="1822669" y="989012"/>
            <a:ext cx="2048120" cy="1765910"/>
          </a:xfrm>
          <a:prstGeom prst="rect">
            <a:avLst/>
          </a:prstGeom>
        </p:spPr>
        <p:txBody>
          <a:bodyPr lIns="0" tIns="0" rIns="0" bIns="0" rtlCol="0" anchor="t">
            <a:spAutoFit/>
          </a:bodyPr>
          <a:lstStyle/>
          <a:p>
            <a:pPr algn="l">
              <a:lnSpc>
                <a:spcPts val="14491"/>
              </a:lnSpc>
            </a:pPr>
            <a:r>
              <a:rPr lang="en-US" sz="10350" b="1">
                <a:solidFill>
                  <a:srgbClr val="8CB791">
                    <a:alpha val="73725"/>
                  </a:srgbClr>
                </a:solidFill>
                <a:latin typeface="Tlab 레트로라이프 Bold"/>
                <a:ea typeface="Tlab 레트로라이프 Bold"/>
                <a:cs typeface="Tlab 레트로라이프 Bold"/>
                <a:sym typeface="Tlab 레트로라이프 Bold"/>
              </a:rPr>
              <a:t>06</a:t>
            </a:r>
          </a:p>
        </p:txBody>
      </p:sp>
      <p:sp>
        <p:nvSpPr>
          <p:cNvPr id="9" name="TextBox 24">
            <a:extLst>
              <a:ext uri="{FF2B5EF4-FFF2-40B4-BE49-F238E27FC236}">
                <a16:creationId xmlns:a16="http://schemas.microsoft.com/office/drawing/2014/main" id="{CA0D68C8-A97A-3B57-609C-0EF7B0158CE0}"/>
              </a:ext>
            </a:extLst>
          </p:cNvPr>
          <p:cNvSpPr txBox="1"/>
          <p:nvPr/>
        </p:nvSpPr>
        <p:spPr>
          <a:xfrm>
            <a:off x="2667000" y="3086100"/>
            <a:ext cx="7202608" cy="500137"/>
          </a:xfrm>
          <a:prstGeom prst="rect">
            <a:avLst/>
          </a:prstGeom>
        </p:spPr>
        <p:txBody>
          <a:bodyPr wrap="square" lIns="0" tIns="0" rIns="0" bIns="0" rtlCol="0" anchor="t">
            <a:spAutoFit/>
          </a:bodyPr>
          <a:lstStyle/>
          <a:p>
            <a:pPr algn="l">
              <a:lnSpc>
                <a:spcPts val="4200"/>
              </a:lnSpc>
            </a:pPr>
            <a:r>
              <a:rPr lang="en-US" sz="2500" dirty="0">
                <a:solidFill>
                  <a:srgbClr val="485849"/>
                </a:solidFill>
                <a:latin typeface="Tlab 레트로라이프"/>
                <a:ea typeface="Tlab 레트로라이프"/>
                <a:cs typeface="Tlab 레트로라이프"/>
                <a:sym typeface="Tlab 레트로라이프"/>
              </a:rPr>
              <a:t>Sample input – Poor sleep habits</a:t>
            </a:r>
          </a:p>
        </p:txBody>
      </p:sp>
      <p:pic>
        <p:nvPicPr>
          <p:cNvPr id="3" name="그림 2">
            <a:extLst>
              <a:ext uri="{FF2B5EF4-FFF2-40B4-BE49-F238E27FC236}">
                <a16:creationId xmlns:a16="http://schemas.microsoft.com/office/drawing/2014/main" id="{DB81D051-2BDB-754D-FCA0-948CE44046FE}"/>
              </a:ext>
            </a:extLst>
          </p:cNvPr>
          <p:cNvPicPr>
            <a:picLocks noChangeAspect="1"/>
          </p:cNvPicPr>
          <p:nvPr/>
        </p:nvPicPr>
        <p:blipFill>
          <a:blip r:embed="rId2"/>
          <a:stretch>
            <a:fillRect/>
          </a:stretch>
        </p:blipFill>
        <p:spPr>
          <a:xfrm>
            <a:off x="2667000" y="3619500"/>
            <a:ext cx="10163324" cy="4492800"/>
          </a:xfrm>
          <a:prstGeom prst="rect">
            <a:avLst/>
          </a:prstGeom>
          <a:ln w="28575">
            <a:solidFill>
              <a:srgbClr val="485849"/>
            </a:solidFill>
          </a:ln>
        </p:spPr>
      </p:pic>
    </p:spTree>
    <p:extLst>
      <p:ext uri="{BB962C8B-B14F-4D97-AF65-F5344CB8AC3E}">
        <p14:creationId xmlns:p14="http://schemas.microsoft.com/office/powerpoint/2010/main" val="3465138353"/>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66A99-D050-0E32-664A-016B57D56148}"/>
            </a:ext>
          </a:extLst>
        </p:cNvPr>
        <p:cNvGrpSpPr/>
        <p:nvPr/>
      </p:nvGrpSpPr>
      <p:grpSpPr>
        <a:xfrm>
          <a:off x="0" y="0"/>
          <a:ext cx="0" cy="0"/>
          <a:chOff x="0" y="0"/>
          <a:chExt cx="0" cy="0"/>
        </a:xfrm>
      </p:grpSpPr>
      <p:sp>
        <p:nvSpPr>
          <p:cNvPr id="2" name="Freeform 22">
            <a:extLst>
              <a:ext uri="{FF2B5EF4-FFF2-40B4-BE49-F238E27FC236}">
                <a16:creationId xmlns:a16="http://schemas.microsoft.com/office/drawing/2014/main" id="{9C1566A2-BEB0-9607-D71B-59D940EE897C}"/>
              </a:ext>
            </a:extLst>
          </p:cNvPr>
          <p:cNvSpPr/>
          <p:nvPr/>
        </p:nvSpPr>
        <p:spPr>
          <a:xfrm>
            <a:off x="3048000" y="6819900"/>
            <a:ext cx="520843" cy="500009"/>
          </a:xfrm>
          <a:custGeom>
            <a:avLst/>
            <a:gdLst/>
            <a:ahLst/>
            <a:cxnLst/>
            <a:rect l="l" t="t" r="r" b="b"/>
            <a:pathLst>
              <a:path w="520843" h="500009">
                <a:moveTo>
                  <a:pt x="0" y="0"/>
                </a:moveTo>
                <a:lnTo>
                  <a:pt x="520843" y="0"/>
                </a:lnTo>
                <a:lnTo>
                  <a:pt x="520843" y="500009"/>
                </a:lnTo>
                <a:lnTo>
                  <a:pt x="0" y="5000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4" name="TextBox 24">
            <a:extLst>
              <a:ext uri="{FF2B5EF4-FFF2-40B4-BE49-F238E27FC236}">
                <a16:creationId xmlns:a16="http://schemas.microsoft.com/office/drawing/2014/main" id="{77310C8B-B3D4-22D2-94E4-878DA7CACB7A}"/>
              </a:ext>
            </a:extLst>
          </p:cNvPr>
          <p:cNvSpPr txBox="1"/>
          <p:nvPr/>
        </p:nvSpPr>
        <p:spPr>
          <a:xfrm>
            <a:off x="3810000" y="6779391"/>
            <a:ext cx="12192000" cy="1558119"/>
          </a:xfrm>
          <a:prstGeom prst="rect">
            <a:avLst/>
          </a:prstGeom>
        </p:spPr>
        <p:txBody>
          <a:bodyPr wrap="square" lIns="0" tIns="0" rIns="0" bIns="0" rtlCol="0" anchor="t">
            <a:spAutoFit/>
          </a:bodyPr>
          <a:lstStyle/>
          <a:p>
            <a:pPr algn="l">
              <a:lnSpc>
                <a:spcPts val="4200"/>
              </a:lnSpc>
            </a:pPr>
            <a:r>
              <a:rPr lang="en-US" altLang="ko-KR" sz="2000" dirty="0">
                <a:solidFill>
                  <a:srgbClr val="485849"/>
                </a:solidFill>
                <a:latin typeface="Tlab 레트로라이프"/>
                <a:ea typeface="Tlab 레트로라이프"/>
                <a:cs typeface="Tlab 레트로라이프"/>
                <a:sym typeface="Tlab 레트로라이프"/>
              </a:rPr>
              <a:t>Predicted Class: High Stress</a:t>
            </a:r>
          </a:p>
          <a:p>
            <a:pPr>
              <a:lnSpc>
                <a:spcPts val="4200"/>
              </a:lnSpc>
            </a:pPr>
            <a:r>
              <a:rPr lang="en-US" altLang="ko-KR" sz="2000" dirty="0">
                <a:solidFill>
                  <a:srgbClr val="485849"/>
                </a:solidFill>
                <a:latin typeface="Tlab 레트로라이프"/>
                <a:ea typeface="Tlab 레트로라이프"/>
                <a:cs typeface="Tlab 레트로라이프"/>
                <a:sym typeface="Tlab 레트로라이프"/>
              </a:rPr>
              <a:t>Probability of needing Counseling: </a:t>
            </a:r>
            <a:r>
              <a:rPr lang="en-US" altLang="ko-KR" sz="2000" dirty="0">
                <a:solidFill>
                  <a:schemeClr val="accent2"/>
                </a:solidFill>
                <a:latin typeface="Tlab 레트로라이프"/>
                <a:ea typeface="Tlab 레트로라이프"/>
                <a:cs typeface="Tlab 레트로라이프"/>
                <a:sym typeface="Tlab 레트로라이프"/>
              </a:rPr>
              <a:t>58.2%</a:t>
            </a:r>
            <a:r>
              <a:rPr lang="en-US" altLang="ko-KR" sz="2000" dirty="0">
                <a:solidFill>
                  <a:srgbClr val="485849"/>
                </a:solidFill>
                <a:latin typeface="Tlab 레트로라이프"/>
                <a:ea typeface="Tlab 레트로라이프"/>
                <a:cs typeface="Tlab 레트로라이프"/>
                <a:sym typeface="Tlab 레트로라이프"/>
              </a:rPr>
              <a:t> </a:t>
            </a:r>
          </a:p>
          <a:p>
            <a:pPr>
              <a:lnSpc>
                <a:spcPts val="4200"/>
              </a:lnSpc>
            </a:pPr>
            <a:r>
              <a:rPr lang="en-US" altLang="ko-KR" sz="2000" dirty="0">
                <a:solidFill>
                  <a:srgbClr val="485849"/>
                </a:solidFill>
                <a:latin typeface="Tlab 레트로라이프"/>
                <a:ea typeface="Tlab 레트로라이프"/>
                <a:cs typeface="Tlab 레트로라이프"/>
                <a:sym typeface="Tlab 레트로라이프"/>
              </a:rPr>
              <a:t>    </a:t>
            </a:r>
            <a:r>
              <a:rPr lang="ko-KR" altLang="en-US" sz="2000" dirty="0">
                <a:solidFill>
                  <a:srgbClr val="485849"/>
                </a:solidFill>
                <a:latin typeface="Tlab 레트로라이프"/>
                <a:ea typeface="Tlab 레트로라이프"/>
                <a:cs typeface="Tlab 레트로라이프"/>
                <a:sym typeface="Tlab 레트로라이프"/>
              </a:rPr>
              <a:t>→ </a:t>
            </a:r>
            <a:r>
              <a:rPr lang="en-US" altLang="ko-KR" sz="2000" dirty="0">
                <a:solidFill>
                  <a:srgbClr val="485849"/>
                </a:solidFill>
                <a:latin typeface="Tlab 레트로라이프"/>
                <a:ea typeface="Tlab 레트로라이프"/>
                <a:cs typeface="Tlab 레트로라이프"/>
                <a:sym typeface="Tlab 레트로라이프"/>
              </a:rPr>
              <a:t>Message “High stress detected. Professional counseling is recommended."</a:t>
            </a:r>
            <a:endParaRPr lang="en-US" sz="2000" dirty="0">
              <a:solidFill>
                <a:srgbClr val="485849"/>
              </a:solidFill>
              <a:latin typeface="Tlab 레트로라이프"/>
              <a:ea typeface="Tlab 레트로라이프"/>
              <a:cs typeface="Tlab 레트로라이프"/>
              <a:sym typeface="Tlab 레트로라이프"/>
            </a:endParaRPr>
          </a:p>
        </p:txBody>
      </p:sp>
      <p:sp>
        <p:nvSpPr>
          <p:cNvPr id="9" name="TextBox 24">
            <a:extLst>
              <a:ext uri="{FF2B5EF4-FFF2-40B4-BE49-F238E27FC236}">
                <a16:creationId xmlns:a16="http://schemas.microsoft.com/office/drawing/2014/main" id="{43043C8B-98E6-11B4-702B-3A0F7FF787A7}"/>
              </a:ext>
            </a:extLst>
          </p:cNvPr>
          <p:cNvSpPr txBox="1"/>
          <p:nvPr/>
        </p:nvSpPr>
        <p:spPr>
          <a:xfrm>
            <a:off x="2667000" y="3086100"/>
            <a:ext cx="7202608" cy="500137"/>
          </a:xfrm>
          <a:prstGeom prst="rect">
            <a:avLst/>
          </a:prstGeom>
        </p:spPr>
        <p:txBody>
          <a:bodyPr wrap="square" lIns="0" tIns="0" rIns="0" bIns="0" rtlCol="0" anchor="t">
            <a:spAutoFit/>
          </a:bodyPr>
          <a:lstStyle/>
          <a:p>
            <a:pPr algn="l">
              <a:lnSpc>
                <a:spcPts val="4200"/>
              </a:lnSpc>
            </a:pPr>
            <a:r>
              <a:rPr lang="en-US" altLang="ko-KR" sz="2500" dirty="0">
                <a:solidFill>
                  <a:srgbClr val="485849"/>
                </a:solidFill>
                <a:latin typeface="Tlab 레트로라이프"/>
                <a:ea typeface="Tlab 레트로라이프"/>
                <a:cs typeface="Tlab 레트로라이프"/>
                <a:sym typeface="Tlab 레트로라이프"/>
              </a:rPr>
              <a:t>Model Performance &amp; Example Prediction</a:t>
            </a:r>
            <a:endParaRPr lang="en-US" sz="2500" dirty="0">
              <a:solidFill>
                <a:srgbClr val="485849"/>
              </a:solidFill>
              <a:latin typeface="Tlab 레트로라이프"/>
              <a:ea typeface="Tlab 레트로라이프"/>
              <a:cs typeface="Tlab 레트로라이프"/>
              <a:sym typeface="Tlab 레트로라이프"/>
            </a:endParaRPr>
          </a:p>
        </p:txBody>
      </p:sp>
      <p:sp>
        <p:nvSpPr>
          <p:cNvPr id="5" name="TextBox 19">
            <a:extLst>
              <a:ext uri="{FF2B5EF4-FFF2-40B4-BE49-F238E27FC236}">
                <a16:creationId xmlns:a16="http://schemas.microsoft.com/office/drawing/2014/main" id="{1BC6CDE3-542F-9FAF-1D29-074B730787BC}"/>
              </a:ext>
            </a:extLst>
          </p:cNvPr>
          <p:cNvSpPr txBox="1"/>
          <p:nvPr/>
        </p:nvSpPr>
        <p:spPr>
          <a:xfrm>
            <a:off x="4239802" y="1410881"/>
            <a:ext cx="8119041" cy="1211870"/>
          </a:xfrm>
          <a:prstGeom prst="rect">
            <a:avLst/>
          </a:prstGeom>
        </p:spPr>
        <p:txBody>
          <a:bodyPr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Demo Images</a:t>
            </a:r>
          </a:p>
        </p:txBody>
      </p:sp>
      <p:sp>
        <p:nvSpPr>
          <p:cNvPr id="6" name="TextBox 20">
            <a:extLst>
              <a:ext uri="{FF2B5EF4-FFF2-40B4-BE49-F238E27FC236}">
                <a16:creationId xmlns:a16="http://schemas.microsoft.com/office/drawing/2014/main" id="{864F4F20-D464-2BBF-9BF7-AB5C966C52E7}"/>
              </a:ext>
            </a:extLst>
          </p:cNvPr>
          <p:cNvSpPr txBox="1"/>
          <p:nvPr/>
        </p:nvSpPr>
        <p:spPr>
          <a:xfrm>
            <a:off x="1822669" y="989012"/>
            <a:ext cx="2048120" cy="1765910"/>
          </a:xfrm>
          <a:prstGeom prst="rect">
            <a:avLst/>
          </a:prstGeom>
        </p:spPr>
        <p:txBody>
          <a:bodyPr lIns="0" tIns="0" rIns="0" bIns="0" rtlCol="0" anchor="t">
            <a:spAutoFit/>
          </a:bodyPr>
          <a:lstStyle/>
          <a:p>
            <a:pPr algn="l">
              <a:lnSpc>
                <a:spcPts val="14491"/>
              </a:lnSpc>
            </a:pPr>
            <a:r>
              <a:rPr lang="en-US" sz="10350" b="1">
                <a:solidFill>
                  <a:srgbClr val="8CB791">
                    <a:alpha val="73725"/>
                  </a:srgbClr>
                </a:solidFill>
                <a:latin typeface="Tlab 레트로라이프 Bold"/>
                <a:ea typeface="Tlab 레트로라이프 Bold"/>
                <a:cs typeface="Tlab 레트로라이프 Bold"/>
                <a:sym typeface="Tlab 레트로라이프 Bold"/>
              </a:rPr>
              <a:t>06</a:t>
            </a:r>
          </a:p>
        </p:txBody>
      </p:sp>
      <p:pic>
        <p:nvPicPr>
          <p:cNvPr id="7" name="그림 6">
            <a:extLst>
              <a:ext uri="{FF2B5EF4-FFF2-40B4-BE49-F238E27FC236}">
                <a16:creationId xmlns:a16="http://schemas.microsoft.com/office/drawing/2014/main" id="{54DE4C11-3246-F73C-8013-83424E7DAEFA}"/>
              </a:ext>
            </a:extLst>
          </p:cNvPr>
          <p:cNvPicPr>
            <a:picLocks noChangeAspect="1"/>
          </p:cNvPicPr>
          <p:nvPr/>
        </p:nvPicPr>
        <p:blipFill>
          <a:blip r:embed="rId4"/>
          <a:stretch>
            <a:fillRect/>
          </a:stretch>
        </p:blipFill>
        <p:spPr>
          <a:xfrm>
            <a:off x="2667000" y="3619983"/>
            <a:ext cx="11277600" cy="2960035"/>
          </a:xfrm>
          <a:prstGeom prst="rect">
            <a:avLst/>
          </a:prstGeom>
          <a:ln w="28575">
            <a:solidFill>
              <a:srgbClr val="485849"/>
            </a:solidFill>
          </a:ln>
        </p:spPr>
      </p:pic>
    </p:spTree>
    <p:extLst>
      <p:ext uri="{BB962C8B-B14F-4D97-AF65-F5344CB8AC3E}">
        <p14:creationId xmlns:p14="http://schemas.microsoft.com/office/powerpoint/2010/main" val="3510469447"/>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A"/>
        </a:solidFill>
        <a:effectLst/>
      </p:bgPr>
    </p:bg>
    <p:spTree>
      <p:nvGrpSpPr>
        <p:cNvPr id="1" name=""/>
        <p:cNvGrpSpPr/>
        <p:nvPr/>
      </p:nvGrpSpPr>
      <p:grpSpPr>
        <a:xfrm>
          <a:off x="0" y="0"/>
          <a:ext cx="0" cy="0"/>
          <a:chOff x="0" y="0"/>
          <a:chExt cx="0" cy="0"/>
        </a:xfrm>
      </p:grpSpPr>
      <p:sp>
        <p:nvSpPr>
          <p:cNvPr id="19" name="TextBox 19"/>
          <p:cNvSpPr txBox="1"/>
          <p:nvPr/>
        </p:nvSpPr>
        <p:spPr>
          <a:xfrm>
            <a:off x="4239802" y="1410881"/>
            <a:ext cx="10653914" cy="1211870"/>
          </a:xfrm>
          <a:prstGeom prst="rect">
            <a:avLst/>
          </a:prstGeom>
        </p:spPr>
        <p:txBody>
          <a:bodyPr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Resources</a:t>
            </a:r>
            <a:r>
              <a:rPr lang="ko-KR" altLang="en-US" sz="6999" dirty="0">
                <a:solidFill>
                  <a:srgbClr val="485849"/>
                </a:solidFill>
                <a:latin typeface="Tlab 레트로라이프"/>
                <a:ea typeface="Tlab 레트로라이프"/>
                <a:cs typeface="Tlab 레트로라이프"/>
                <a:sym typeface="Tlab 레트로라이프"/>
              </a:rPr>
              <a:t> </a:t>
            </a:r>
            <a:r>
              <a:rPr lang="en-US" altLang="ko-KR" sz="6999" dirty="0">
                <a:solidFill>
                  <a:srgbClr val="485849"/>
                </a:solidFill>
                <a:latin typeface="Tlab 레트로라이프"/>
                <a:ea typeface="Tlab 레트로라이프"/>
                <a:cs typeface="Tlab 레트로라이프"/>
                <a:sym typeface="Tlab 레트로라이프"/>
              </a:rPr>
              <a:t>&amp;</a:t>
            </a:r>
            <a:r>
              <a:rPr lang="ko-KR" altLang="en-US" sz="6999" dirty="0">
                <a:solidFill>
                  <a:srgbClr val="485849"/>
                </a:solidFill>
                <a:latin typeface="Tlab 레트로라이프"/>
                <a:ea typeface="Tlab 레트로라이프"/>
                <a:cs typeface="Tlab 레트로라이프"/>
                <a:sym typeface="Tlab 레트로라이프"/>
              </a:rPr>
              <a:t> </a:t>
            </a:r>
            <a:r>
              <a:rPr lang="en-US" altLang="ko-KR" sz="6999" dirty="0">
                <a:solidFill>
                  <a:srgbClr val="485849"/>
                </a:solidFill>
                <a:latin typeface="Tlab 레트로라이프"/>
                <a:ea typeface="Tlab 레트로라이프"/>
                <a:cs typeface="Tlab 레트로라이프"/>
                <a:sym typeface="Tlab 레트로라이프"/>
              </a:rPr>
              <a:t>Credits</a:t>
            </a:r>
            <a:endParaRPr lang="en-US" sz="6999" dirty="0">
              <a:solidFill>
                <a:srgbClr val="485849"/>
              </a:solidFill>
              <a:latin typeface="Tlab 레트로라이프"/>
              <a:ea typeface="Tlab 레트로라이프"/>
              <a:cs typeface="Tlab 레트로라이프"/>
              <a:sym typeface="Tlab 레트로라이프"/>
            </a:endParaRPr>
          </a:p>
        </p:txBody>
      </p:sp>
      <p:sp>
        <p:nvSpPr>
          <p:cNvPr id="20" name="TextBox 20"/>
          <p:cNvSpPr txBox="1"/>
          <p:nvPr/>
        </p:nvSpPr>
        <p:spPr>
          <a:xfrm>
            <a:off x="1822669" y="989012"/>
            <a:ext cx="2048120" cy="1792798"/>
          </a:xfrm>
          <a:prstGeom prst="rect">
            <a:avLst/>
          </a:prstGeom>
        </p:spPr>
        <p:txBody>
          <a:bodyPr lIns="0" tIns="0" rIns="0" bIns="0" rtlCol="0" anchor="t">
            <a:spAutoFit/>
          </a:bodyPr>
          <a:lstStyle/>
          <a:p>
            <a:pPr algn="l">
              <a:lnSpc>
                <a:spcPts val="14491"/>
              </a:lnSpc>
            </a:pPr>
            <a:r>
              <a:rPr lang="en-US" sz="10350" b="1" dirty="0">
                <a:solidFill>
                  <a:srgbClr val="8CB791">
                    <a:alpha val="73725"/>
                  </a:srgbClr>
                </a:solidFill>
                <a:latin typeface="Tlab 레트로라이프 Bold"/>
                <a:ea typeface="Tlab 레트로라이프 Bold"/>
                <a:cs typeface="Tlab 레트로라이프 Bold"/>
                <a:sym typeface="Tlab 레트로라이프 Bold"/>
              </a:rPr>
              <a:t>07</a:t>
            </a:r>
          </a:p>
        </p:txBody>
      </p:sp>
      <p:sp>
        <p:nvSpPr>
          <p:cNvPr id="25" name="TextBox 45">
            <a:extLst>
              <a:ext uri="{FF2B5EF4-FFF2-40B4-BE49-F238E27FC236}">
                <a16:creationId xmlns:a16="http://schemas.microsoft.com/office/drawing/2014/main" id="{66EC87DB-1DC1-546E-B86A-F4FE67F65E15}"/>
              </a:ext>
            </a:extLst>
          </p:cNvPr>
          <p:cNvSpPr txBox="1"/>
          <p:nvPr/>
        </p:nvSpPr>
        <p:spPr>
          <a:xfrm>
            <a:off x="2447925" y="3543300"/>
            <a:ext cx="13935075" cy="3185872"/>
          </a:xfrm>
          <a:prstGeom prst="rect">
            <a:avLst/>
          </a:prstGeom>
        </p:spPr>
        <p:txBody>
          <a:bodyPr wrap="square" lIns="0" tIns="0" rIns="0" bIns="0" rtlCol="0" anchor="t">
            <a:spAutoFit/>
          </a:bodyPr>
          <a:lstStyle/>
          <a:p>
            <a:pPr algn="l">
              <a:lnSpc>
                <a:spcPts val="3079"/>
              </a:lnSpc>
            </a:pPr>
            <a:r>
              <a:rPr lang="en-US" altLang="ko-KR" sz="3000" dirty="0">
                <a:solidFill>
                  <a:srgbClr val="485849"/>
                </a:solidFill>
                <a:latin typeface="TDTD순고딕"/>
                <a:ea typeface="TDTD순고딕"/>
                <a:cs typeface="TDTD순고딕"/>
                <a:sym typeface="TDTD순고딕"/>
              </a:rPr>
              <a:t>Dataset by Kaggle</a:t>
            </a:r>
          </a:p>
          <a:p>
            <a:pPr algn="l">
              <a:lnSpc>
                <a:spcPts val="3079"/>
              </a:lnSpc>
            </a:pPr>
            <a:r>
              <a:rPr lang="en-US" altLang="ko-KR" sz="3000" dirty="0">
                <a:solidFill>
                  <a:srgbClr val="485849"/>
                </a:solidFill>
                <a:latin typeface="TDTD순고딕"/>
                <a:ea typeface="TDTD순고딕"/>
                <a:cs typeface="TDTD순고딕"/>
                <a:sym typeface="TDTD순고딕"/>
              </a:rPr>
              <a:t>         - https://www.kaggle.com/datasets/orvile/stress-and-sleep-patterns</a:t>
            </a:r>
          </a:p>
          <a:p>
            <a:pPr algn="l">
              <a:lnSpc>
                <a:spcPts val="3079"/>
              </a:lnSpc>
            </a:pPr>
            <a:endParaRPr lang="en-US" altLang="ko-KR" sz="3000" dirty="0">
              <a:solidFill>
                <a:srgbClr val="485849"/>
              </a:solidFill>
              <a:latin typeface="TDTD순고딕"/>
              <a:ea typeface="TDTD순고딕"/>
              <a:cs typeface="TDTD순고딕"/>
              <a:sym typeface="TDTD순고딕"/>
            </a:endParaRPr>
          </a:p>
          <a:p>
            <a:pPr algn="l">
              <a:lnSpc>
                <a:spcPts val="3079"/>
              </a:lnSpc>
            </a:pPr>
            <a:r>
              <a:rPr lang="en-US" altLang="ko-KR" sz="3000" dirty="0">
                <a:solidFill>
                  <a:srgbClr val="485849"/>
                </a:solidFill>
                <a:latin typeface="TDTD순고딕"/>
                <a:ea typeface="TDTD순고딕"/>
                <a:cs typeface="TDTD순고딕"/>
                <a:sym typeface="TDTD순고딕"/>
              </a:rPr>
              <a:t>Presentation template by Canva</a:t>
            </a:r>
          </a:p>
          <a:p>
            <a:pPr algn="l">
              <a:lnSpc>
                <a:spcPts val="3079"/>
              </a:lnSpc>
            </a:pPr>
            <a:r>
              <a:rPr lang="en-US" altLang="ko-KR" sz="3000" dirty="0">
                <a:solidFill>
                  <a:srgbClr val="485849"/>
                </a:solidFill>
                <a:latin typeface="TDTD순고딕"/>
                <a:ea typeface="TDTD순고딕"/>
                <a:cs typeface="TDTD순고딕"/>
                <a:sym typeface="TDTD순고딕"/>
              </a:rPr>
              <a:t>	- https://www.canva.com/ </a:t>
            </a:r>
          </a:p>
          <a:p>
            <a:pPr algn="l">
              <a:lnSpc>
                <a:spcPts val="3079"/>
              </a:lnSpc>
            </a:pPr>
            <a:endParaRPr lang="en-US" altLang="ko-KR" sz="3000" dirty="0">
              <a:solidFill>
                <a:srgbClr val="485849"/>
              </a:solidFill>
              <a:latin typeface="TDTD순고딕"/>
              <a:ea typeface="TDTD순고딕"/>
              <a:cs typeface="TDTD순고딕"/>
              <a:sym typeface="TDTD순고딕"/>
            </a:endParaRPr>
          </a:p>
          <a:p>
            <a:pPr algn="l">
              <a:lnSpc>
                <a:spcPts val="3079"/>
              </a:lnSpc>
            </a:pPr>
            <a:r>
              <a:rPr lang="en-US" altLang="ko-KR" sz="3000" dirty="0">
                <a:solidFill>
                  <a:srgbClr val="485849"/>
                </a:solidFill>
                <a:latin typeface="TDTD순고딕"/>
                <a:ea typeface="TDTD순고딕"/>
                <a:cs typeface="TDTD순고딕"/>
                <a:sym typeface="TDTD순고딕"/>
              </a:rPr>
              <a:t>Icons by </a:t>
            </a:r>
            <a:r>
              <a:rPr lang="en-US" altLang="ko-KR" sz="3000" dirty="0" err="1">
                <a:solidFill>
                  <a:srgbClr val="485849"/>
                </a:solidFill>
                <a:latin typeface="TDTD순고딕"/>
                <a:ea typeface="TDTD순고딕"/>
                <a:cs typeface="TDTD순고딕"/>
                <a:sym typeface="TDTD순고딕"/>
              </a:rPr>
              <a:t>Flaticon</a:t>
            </a:r>
            <a:endParaRPr lang="en-US" altLang="ko-KR" sz="3000" dirty="0">
              <a:solidFill>
                <a:srgbClr val="485849"/>
              </a:solidFill>
              <a:latin typeface="TDTD순고딕"/>
              <a:ea typeface="TDTD순고딕"/>
              <a:cs typeface="TDTD순고딕"/>
              <a:sym typeface="TDTD순고딕"/>
            </a:endParaRPr>
          </a:p>
          <a:p>
            <a:pPr algn="l">
              <a:lnSpc>
                <a:spcPts val="3079"/>
              </a:lnSpc>
            </a:pPr>
            <a:r>
              <a:rPr lang="en-US" altLang="ko-KR" sz="3000" dirty="0">
                <a:solidFill>
                  <a:srgbClr val="485849"/>
                </a:solidFill>
                <a:latin typeface="TDTD순고딕"/>
                <a:ea typeface="TDTD순고딕"/>
                <a:cs typeface="TDTD순고딕"/>
                <a:sym typeface="TDTD순고딕"/>
              </a:rPr>
              <a:t>	-https://www.flaticon.com/kr/</a:t>
            </a:r>
            <a:endParaRPr lang="en-US" sz="3000" dirty="0">
              <a:solidFill>
                <a:srgbClr val="485849"/>
              </a:solidFill>
              <a:latin typeface="TDTD순고딕"/>
              <a:ea typeface="TDTD순고딕"/>
              <a:cs typeface="TDTD순고딕"/>
              <a:sym typeface="TDTD순고딕"/>
            </a:endParaRPr>
          </a:p>
        </p:txBody>
      </p:sp>
    </p:spTree>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A"/>
        </a:solidFill>
        <a:effectLst/>
      </p:bgPr>
    </p:bg>
    <p:spTree>
      <p:nvGrpSpPr>
        <p:cNvPr id="1" name=""/>
        <p:cNvGrpSpPr/>
        <p:nvPr/>
      </p:nvGrpSpPr>
      <p:grpSpPr>
        <a:xfrm>
          <a:off x="0" y="0"/>
          <a:ext cx="0" cy="0"/>
          <a:chOff x="0" y="0"/>
          <a:chExt cx="0" cy="0"/>
        </a:xfrm>
      </p:grpSpPr>
      <p:sp>
        <p:nvSpPr>
          <p:cNvPr id="19" name="Freeform 19"/>
          <p:cNvSpPr/>
          <p:nvPr/>
        </p:nvSpPr>
        <p:spPr>
          <a:xfrm>
            <a:off x="5551431" y="3625180"/>
            <a:ext cx="7185137" cy="3036640"/>
          </a:xfrm>
          <a:custGeom>
            <a:avLst/>
            <a:gdLst/>
            <a:ahLst/>
            <a:cxnLst/>
            <a:rect l="l" t="t" r="r" b="b"/>
            <a:pathLst>
              <a:path w="3531496" h="1508912">
                <a:moveTo>
                  <a:pt x="0" y="0"/>
                </a:moveTo>
                <a:lnTo>
                  <a:pt x="3531496" y="0"/>
                </a:lnTo>
                <a:lnTo>
                  <a:pt x="3531496" y="1508912"/>
                </a:lnTo>
                <a:lnTo>
                  <a:pt x="0" y="15089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Tree>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BD082-CB0C-0D83-76C0-AD5AC8AEB84D}"/>
            </a:ext>
          </a:extLst>
        </p:cNvPr>
        <p:cNvGrpSpPr/>
        <p:nvPr/>
      </p:nvGrpSpPr>
      <p:grpSpPr>
        <a:xfrm>
          <a:off x="0" y="0"/>
          <a:ext cx="0" cy="0"/>
          <a:chOff x="0" y="0"/>
          <a:chExt cx="0" cy="0"/>
        </a:xfrm>
      </p:grpSpPr>
      <p:sp>
        <p:nvSpPr>
          <p:cNvPr id="76" name="직사각형 75">
            <a:extLst>
              <a:ext uri="{FF2B5EF4-FFF2-40B4-BE49-F238E27FC236}">
                <a16:creationId xmlns:a16="http://schemas.microsoft.com/office/drawing/2014/main" id="{ACEBB816-9177-2A56-5111-FEBD57F93A79}"/>
              </a:ext>
            </a:extLst>
          </p:cNvPr>
          <p:cNvSpPr/>
          <p:nvPr/>
        </p:nvSpPr>
        <p:spPr>
          <a:xfrm>
            <a:off x="990600" y="4610100"/>
            <a:ext cx="16230600" cy="32400"/>
          </a:xfrm>
          <a:prstGeom prst="rect">
            <a:avLst/>
          </a:prstGeom>
          <a:solidFill>
            <a:srgbClr val="4858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7">
            <a:extLst>
              <a:ext uri="{FF2B5EF4-FFF2-40B4-BE49-F238E27FC236}">
                <a16:creationId xmlns:a16="http://schemas.microsoft.com/office/drawing/2014/main" id="{30A83289-2C00-A2B2-D6A9-DEF45611B62F}"/>
              </a:ext>
            </a:extLst>
          </p:cNvPr>
          <p:cNvSpPr txBox="1"/>
          <p:nvPr/>
        </p:nvSpPr>
        <p:spPr>
          <a:xfrm>
            <a:off x="3870789" y="1401775"/>
            <a:ext cx="6110274" cy="1211870"/>
          </a:xfrm>
          <a:prstGeom prst="rect">
            <a:avLst/>
          </a:prstGeom>
        </p:spPr>
        <p:txBody>
          <a:bodyPr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Introduction</a:t>
            </a:r>
          </a:p>
        </p:txBody>
      </p:sp>
      <p:sp>
        <p:nvSpPr>
          <p:cNvPr id="30" name="TextBox 30">
            <a:extLst>
              <a:ext uri="{FF2B5EF4-FFF2-40B4-BE49-F238E27FC236}">
                <a16:creationId xmlns:a16="http://schemas.microsoft.com/office/drawing/2014/main" id="{4B8C6722-2208-E727-C4E2-858744809C0C}"/>
              </a:ext>
            </a:extLst>
          </p:cNvPr>
          <p:cNvSpPr txBox="1"/>
          <p:nvPr/>
        </p:nvSpPr>
        <p:spPr>
          <a:xfrm>
            <a:off x="1822669" y="989012"/>
            <a:ext cx="2048120" cy="1765910"/>
          </a:xfrm>
          <a:prstGeom prst="rect">
            <a:avLst/>
          </a:prstGeom>
        </p:spPr>
        <p:txBody>
          <a:bodyPr lIns="0" tIns="0" rIns="0" bIns="0" rtlCol="0" anchor="t">
            <a:spAutoFit/>
          </a:bodyPr>
          <a:lstStyle/>
          <a:p>
            <a:pPr algn="l">
              <a:lnSpc>
                <a:spcPts val="14491"/>
              </a:lnSpc>
            </a:pPr>
            <a:r>
              <a:rPr lang="en-US" sz="10350" b="1" dirty="0">
                <a:solidFill>
                  <a:srgbClr val="8CB791">
                    <a:alpha val="73725"/>
                  </a:srgbClr>
                </a:solidFill>
                <a:latin typeface="Tlab 레트로라이프 Bold"/>
                <a:ea typeface="Tlab 레트로라이프 Bold"/>
                <a:cs typeface="Tlab 레트로라이프 Bold"/>
                <a:sym typeface="Tlab 레트로라이프 Bold"/>
              </a:rPr>
              <a:t>01</a:t>
            </a:r>
          </a:p>
        </p:txBody>
      </p:sp>
      <p:sp>
        <p:nvSpPr>
          <p:cNvPr id="38" name="Freeform 25">
            <a:extLst>
              <a:ext uri="{FF2B5EF4-FFF2-40B4-BE49-F238E27FC236}">
                <a16:creationId xmlns:a16="http://schemas.microsoft.com/office/drawing/2014/main" id="{FAA5D4CD-3328-AF0E-F5D2-AA32F36424D9}"/>
              </a:ext>
            </a:extLst>
          </p:cNvPr>
          <p:cNvSpPr>
            <a:spLocks noChangeAspect="1"/>
          </p:cNvSpPr>
          <p:nvPr/>
        </p:nvSpPr>
        <p:spPr>
          <a:xfrm>
            <a:off x="2676000" y="3476100"/>
            <a:ext cx="2268000" cy="22680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6D2BA"/>
          </a:solidFill>
          <a:ln w="19050" cap="sq">
            <a:solidFill>
              <a:srgbClr val="485849"/>
            </a:solidFill>
            <a:prstDash val="solid"/>
            <a:miter/>
          </a:ln>
        </p:spPr>
        <p:txBody>
          <a:bodyPr anchor="ctr" anchorCtr="0">
            <a:normAutofit/>
          </a:bodyPr>
          <a:lstStyle/>
          <a:p>
            <a:pPr algn="ctr"/>
            <a:r>
              <a:rPr lang="en-US" altLang="ko-KR" sz="3000" dirty="0">
                <a:solidFill>
                  <a:schemeClr val="bg1"/>
                </a:solidFill>
                <a:latin typeface="Tlab 레트로라이프" panose="020B0600000101010101" charset="-127"/>
                <a:ea typeface="Tlab 레트로라이프" panose="020B0600000101010101" charset="-127"/>
              </a:rPr>
              <a:t>Same</a:t>
            </a:r>
            <a:br>
              <a:rPr lang="en-US" altLang="ko-KR" sz="3000" dirty="0">
                <a:solidFill>
                  <a:schemeClr val="bg1"/>
                </a:solidFill>
                <a:latin typeface="Tlab 레트로라이프" panose="020B0600000101010101" charset="-127"/>
                <a:ea typeface="Tlab 레트로라이프" panose="020B0600000101010101" charset="-127"/>
              </a:rPr>
            </a:br>
            <a:r>
              <a:rPr lang="en-US" altLang="ko-KR" sz="3000" dirty="0">
                <a:solidFill>
                  <a:schemeClr val="bg1"/>
                </a:solidFill>
                <a:latin typeface="Tlab 레트로라이프" panose="020B0600000101010101" charset="-127"/>
                <a:ea typeface="Tlab 레트로라이프" panose="020B0600000101010101" charset="-127"/>
              </a:rPr>
              <a:t>Situation</a:t>
            </a:r>
          </a:p>
        </p:txBody>
      </p:sp>
      <p:sp>
        <p:nvSpPr>
          <p:cNvPr id="7" name="자유형: 도형 6">
            <a:extLst>
              <a:ext uri="{FF2B5EF4-FFF2-40B4-BE49-F238E27FC236}">
                <a16:creationId xmlns:a16="http://schemas.microsoft.com/office/drawing/2014/main" id="{00216CC9-8664-5151-AFFF-53A313864F78}"/>
              </a:ext>
            </a:extLst>
          </p:cNvPr>
          <p:cNvSpPr>
            <a:spLocks noChangeAspect="1"/>
          </p:cNvSpPr>
          <p:nvPr/>
        </p:nvSpPr>
        <p:spPr>
          <a:xfrm>
            <a:off x="6648832" y="3508500"/>
            <a:ext cx="4990335" cy="2268000"/>
          </a:xfrm>
          <a:custGeom>
            <a:avLst/>
            <a:gdLst>
              <a:gd name="connsiteX0" fmla="*/ 1131488 w 5006176"/>
              <a:gd name="connsiteY0" fmla="*/ 0 h 2275200"/>
              <a:gd name="connsiteX1" fmla="*/ 1137244 w 5006176"/>
              <a:gd name="connsiteY1" fmla="*/ 0 h 2275200"/>
              <a:gd name="connsiteX2" fmla="*/ 3868932 w 5006176"/>
              <a:gd name="connsiteY2" fmla="*/ 0 h 2275200"/>
              <a:gd name="connsiteX3" fmla="*/ 3962400 w 5006176"/>
              <a:gd name="connsiteY3" fmla="*/ 0 h 2275200"/>
              <a:gd name="connsiteX4" fmla="*/ 3962400 w 5006176"/>
              <a:gd name="connsiteY4" fmla="*/ 4720 h 2275200"/>
              <a:gd name="connsiteX5" fmla="*/ 3985209 w 5006176"/>
              <a:gd name="connsiteY5" fmla="*/ 5872 h 2275200"/>
              <a:gd name="connsiteX6" fmla="*/ 5006176 w 5006176"/>
              <a:gd name="connsiteY6" fmla="*/ 1137244 h 2275200"/>
              <a:gd name="connsiteX7" fmla="*/ 3985209 w 5006176"/>
              <a:gd name="connsiteY7" fmla="*/ 2268617 h 2275200"/>
              <a:gd name="connsiteX8" fmla="*/ 3962400 w 5006176"/>
              <a:gd name="connsiteY8" fmla="*/ 2269769 h 2275200"/>
              <a:gd name="connsiteX9" fmla="*/ 3962400 w 5006176"/>
              <a:gd name="connsiteY9" fmla="*/ 2275200 h 2275200"/>
              <a:gd name="connsiteX10" fmla="*/ 1131488 w 5006176"/>
              <a:gd name="connsiteY10" fmla="*/ 2275200 h 2275200"/>
              <a:gd name="connsiteX11" fmla="*/ 1131488 w 5006176"/>
              <a:gd name="connsiteY11" fmla="*/ 2274198 h 2275200"/>
              <a:gd name="connsiteX12" fmla="*/ 1020967 w 5006176"/>
              <a:gd name="connsiteY12" fmla="*/ 2268617 h 2275200"/>
              <a:gd name="connsiteX13" fmla="*/ 0 w 5006176"/>
              <a:gd name="connsiteY13" fmla="*/ 1137244 h 2275200"/>
              <a:gd name="connsiteX14" fmla="*/ 1020967 w 5006176"/>
              <a:gd name="connsiteY14" fmla="*/ 5872 h 2275200"/>
              <a:gd name="connsiteX15" fmla="*/ 1131488 w 5006176"/>
              <a:gd name="connsiteY15" fmla="*/ 291 h 227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06176" h="2275200">
                <a:moveTo>
                  <a:pt x="1131488" y="0"/>
                </a:moveTo>
                <a:lnTo>
                  <a:pt x="1137244" y="0"/>
                </a:lnTo>
                <a:lnTo>
                  <a:pt x="3868932" y="0"/>
                </a:lnTo>
                <a:lnTo>
                  <a:pt x="3962400" y="0"/>
                </a:lnTo>
                <a:lnTo>
                  <a:pt x="3962400" y="4720"/>
                </a:lnTo>
                <a:lnTo>
                  <a:pt x="3985209" y="5872"/>
                </a:lnTo>
                <a:cubicBezTo>
                  <a:pt x="4558672" y="64110"/>
                  <a:pt x="5006176" y="548416"/>
                  <a:pt x="5006176" y="1137244"/>
                </a:cubicBezTo>
                <a:cubicBezTo>
                  <a:pt x="5006176" y="1726073"/>
                  <a:pt x="4558672" y="2210379"/>
                  <a:pt x="3985209" y="2268617"/>
                </a:cubicBezTo>
                <a:lnTo>
                  <a:pt x="3962400" y="2269769"/>
                </a:lnTo>
                <a:lnTo>
                  <a:pt x="3962400" y="2275200"/>
                </a:lnTo>
                <a:lnTo>
                  <a:pt x="1131488" y="2275200"/>
                </a:lnTo>
                <a:lnTo>
                  <a:pt x="1131488" y="2274198"/>
                </a:lnTo>
                <a:lnTo>
                  <a:pt x="1020967" y="2268617"/>
                </a:lnTo>
                <a:cubicBezTo>
                  <a:pt x="447504" y="2210379"/>
                  <a:pt x="0" y="1726073"/>
                  <a:pt x="0" y="1137244"/>
                </a:cubicBezTo>
                <a:cubicBezTo>
                  <a:pt x="0" y="548416"/>
                  <a:pt x="447504" y="64110"/>
                  <a:pt x="1020967" y="5872"/>
                </a:cubicBezTo>
                <a:lnTo>
                  <a:pt x="1131488" y="291"/>
                </a:lnTo>
                <a:close/>
              </a:path>
            </a:pathLst>
          </a:custGeom>
          <a:solidFill>
            <a:srgbClr val="8CB791"/>
          </a:solidFill>
          <a:ln w="19050">
            <a:solidFill>
              <a:srgbClr val="485849"/>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ko-KR" sz="3000" dirty="0">
                <a:latin typeface="Tlab 레트로라이프" panose="020B0600000101010101" charset="-127"/>
                <a:ea typeface="Tlab 레트로라이프" panose="020B0600000101010101" charset="-127"/>
              </a:rPr>
              <a:t>Individual Variation in</a:t>
            </a:r>
            <a:br>
              <a:rPr lang="en-US" altLang="ko-KR" sz="3000" dirty="0">
                <a:latin typeface="Tlab 레트로라이프" panose="020B0600000101010101" charset="-127"/>
                <a:ea typeface="Tlab 레트로라이프" panose="020B0600000101010101" charset="-127"/>
              </a:rPr>
            </a:br>
            <a:r>
              <a:rPr lang="en-US" altLang="ko-KR" sz="3000" dirty="0">
                <a:latin typeface="Tlab 레트로라이프" panose="020B0600000101010101" charset="-127"/>
                <a:ea typeface="Tlab 레트로라이프" panose="020B0600000101010101" charset="-127"/>
              </a:rPr>
              <a:t>Stress Response</a:t>
            </a:r>
            <a:endParaRPr lang="ko-KR" altLang="en-US" sz="3000" dirty="0">
              <a:latin typeface="Tlab 레트로라이프" panose="020B0600000101010101" charset="-127"/>
              <a:ea typeface="Tlab 레트로라이프" panose="020B0600000101010101" charset="-127"/>
            </a:endParaRPr>
          </a:p>
        </p:txBody>
      </p:sp>
      <p:pic>
        <p:nvPicPr>
          <p:cNvPr id="8" name="그림 7" descr="그래픽, 스크린샷, 폰트, 라인이(가) 표시된 사진&#10;&#10;AI가 생성한 콘텐츠는 부정확할 수 있습니다.">
            <a:extLst>
              <a:ext uri="{FF2B5EF4-FFF2-40B4-BE49-F238E27FC236}">
                <a16:creationId xmlns:a16="http://schemas.microsoft.com/office/drawing/2014/main" id="{8FCF3727-57BC-710D-0A84-2D2E0567AE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0400" y="6120555"/>
            <a:ext cx="1620000" cy="1620000"/>
          </a:xfrm>
          <a:prstGeom prst="rect">
            <a:avLst/>
          </a:prstGeom>
        </p:spPr>
      </p:pic>
      <p:grpSp>
        <p:nvGrpSpPr>
          <p:cNvPr id="9" name="그룹 8">
            <a:extLst>
              <a:ext uri="{FF2B5EF4-FFF2-40B4-BE49-F238E27FC236}">
                <a16:creationId xmlns:a16="http://schemas.microsoft.com/office/drawing/2014/main" id="{92F0912C-CA76-5E91-5598-B13FE6004CC2}"/>
              </a:ext>
            </a:extLst>
          </p:cNvPr>
          <p:cNvGrpSpPr/>
          <p:nvPr/>
        </p:nvGrpSpPr>
        <p:grpSpPr>
          <a:xfrm>
            <a:off x="7143000" y="6120555"/>
            <a:ext cx="4002000" cy="1620000"/>
            <a:chOff x="7143000" y="6084004"/>
            <a:chExt cx="4002000" cy="1620000"/>
          </a:xfrm>
        </p:grpSpPr>
        <p:pic>
          <p:nvPicPr>
            <p:cNvPr id="10" name="그림 9" descr="블랙, 어둠이(가) 표시된 사진&#10;&#10;AI가 생성한 콘텐츠는 부정확할 수 있습니다.">
              <a:extLst>
                <a:ext uri="{FF2B5EF4-FFF2-40B4-BE49-F238E27FC236}">
                  <a16:creationId xmlns:a16="http://schemas.microsoft.com/office/drawing/2014/main" id="{06795664-03E3-5B56-D97F-D39662EAFA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3000" y="6084004"/>
              <a:ext cx="1620000" cy="1620000"/>
            </a:xfrm>
            <a:prstGeom prst="rect">
              <a:avLst/>
            </a:prstGeom>
          </p:spPr>
        </p:pic>
        <p:pic>
          <p:nvPicPr>
            <p:cNvPr id="11" name="그림 10" descr="블랙, 어둠이(가) 표시된 사진&#10;&#10;AI가 생성한 콘텐츠는 부정확할 수 있습니다.">
              <a:extLst>
                <a:ext uri="{FF2B5EF4-FFF2-40B4-BE49-F238E27FC236}">
                  <a16:creationId xmlns:a16="http://schemas.microsoft.com/office/drawing/2014/main" id="{2848D8F7-885B-235E-3002-965FA3AA0AF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5000" y="6084004"/>
              <a:ext cx="1620000" cy="1620000"/>
            </a:xfrm>
            <a:prstGeom prst="rect">
              <a:avLst/>
            </a:prstGeom>
          </p:spPr>
        </p:pic>
      </p:grpSp>
      <p:sp>
        <p:nvSpPr>
          <p:cNvPr id="13" name="TextBox 27">
            <a:extLst>
              <a:ext uri="{FF2B5EF4-FFF2-40B4-BE49-F238E27FC236}">
                <a16:creationId xmlns:a16="http://schemas.microsoft.com/office/drawing/2014/main" id="{DD43C185-FFBE-EED0-FBCC-DDCA3F22A0A8}"/>
              </a:ext>
            </a:extLst>
          </p:cNvPr>
          <p:cNvSpPr txBox="1"/>
          <p:nvPr/>
        </p:nvSpPr>
        <p:spPr>
          <a:xfrm>
            <a:off x="3067800" y="7925517"/>
            <a:ext cx="1797842" cy="369332"/>
          </a:xfrm>
          <a:prstGeom prst="rect">
            <a:avLst/>
          </a:prstGeom>
        </p:spPr>
        <p:txBody>
          <a:bodyPr wrap="square" lIns="0" tIns="0" rIns="0" bIns="0" rtlCol="0" anchor="t">
            <a:spAutoFit/>
          </a:bodyPr>
          <a:lstStyle/>
          <a:p>
            <a:pPr algn="l"/>
            <a:r>
              <a:rPr lang="en-US" sz="2400" dirty="0">
                <a:solidFill>
                  <a:srgbClr val="485849"/>
                </a:solidFill>
                <a:latin typeface="Tlab 레트로라이프"/>
                <a:ea typeface="Tlab 레트로라이프"/>
                <a:cs typeface="Tlab 레트로라이프"/>
                <a:sym typeface="Tlab 레트로라이프"/>
              </a:rPr>
              <a:t>Final Exam</a:t>
            </a:r>
          </a:p>
        </p:txBody>
      </p:sp>
      <p:sp>
        <p:nvSpPr>
          <p:cNvPr id="14" name="TextBox 27">
            <a:extLst>
              <a:ext uri="{FF2B5EF4-FFF2-40B4-BE49-F238E27FC236}">
                <a16:creationId xmlns:a16="http://schemas.microsoft.com/office/drawing/2014/main" id="{94577023-5CCD-532E-C9C1-ABBC307E6FF3}"/>
              </a:ext>
            </a:extLst>
          </p:cNvPr>
          <p:cNvSpPr txBox="1"/>
          <p:nvPr/>
        </p:nvSpPr>
        <p:spPr>
          <a:xfrm>
            <a:off x="7157221" y="7926234"/>
            <a:ext cx="4114800" cy="369332"/>
          </a:xfrm>
          <a:prstGeom prst="rect">
            <a:avLst/>
          </a:prstGeom>
        </p:spPr>
        <p:txBody>
          <a:bodyPr wrap="square" lIns="0" tIns="0" rIns="0" bIns="0" rtlCol="0" anchor="t">
            <a:spAutoFit/>
          </a:bodyPr>
          <a:lstStyle/>
          <a:p>
            <a:pPr algn="l"/>
            <a:r>
              <a:rPr lang="en-US" sz="2400" dirty="0">
                <a:solidFill>
                  <a:srgbClr val="485849"/>
                </a:solidFill>
                <a:latin typeface="Tlab 레트로라이프"/>
                <a:ea typeface="Tlab 레트로라이프"/>
                <a:cs typeface="Tlab 레트로라이프"/>
                <a:sym typeface="Tlab 레트로라이프"/>
              </a:rPr>
              <a:t> Stressful                 Mild</a:t>
            </a:r>
          </a:p>
        </p:txBody>
      </p:sp>
      <p:sp>
        <p:nvSpPr>
          <p:cNvPr id="15" name="Freeform 25">
            <a:extLst>
              <a:ext uri="{FF2B5EF4-FFF2-40B4-BE49-F238E27FC236}">
                <a16:creationId xmlns:a16="http://schemas.microsoft.com/office/drawing/2014/main" id="{A316F84D-1488-D2A0-281E-2838AF2178A8}"/>
              </a:ext>
            </a:extLst>
          </p:cNvPr>
          <p:cNvSpPr>
            <a:spLocks noChangeAspect="1"/>
          </p:cNvSpPr>
          <p:nvPr/>
        </p:nvSpPr>
        <p:spPr>
          <a:xfrm>
            <a:off x="14010000" y="4174500"/>
            <a:ext cx="936000" cy="9360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B87D"/>
          </a:solidFill>
          <a:ln w="19050" cap="sq">
            <a:solidFill>
              <a:srgbClr val="485849"/>
            </a:solidFill>
            <a:prstDash val="solid"/>
            <a:miter/>
          </a:ln>
        </p:spPr>
        <p:txBody>
          <a:bodyPr anchor="ctr" anchorCtr="0">
            <a:normAutofit/>
          </a:bodyPr>
          <a:lstStyle/>
          <a:p>
            <a:pPr algn="ctr"/>
            <a:r>
              <a:rPr lang="en-US" altLang="ko-KR" sz="500" dirty="0">
                <a:solidFill>
                  <a:srgbClr val="A9B87D"/>
                </a:solidFill>
                <a:latin typeface="Tlab 레트로라이프" panose="020B0600000101010101" charset="-127"/>
                <a:ea typeface="Tlab 레트로라이프" panose="020B0600000101010101" charset="-127"/>
              </a:rPr>
              <a:t>Sleep</a:t>
            </a:r>
          </a:p>
          <a:p>
            <a:pPr algn="ctr"/>
            <a:r>
              <a:rPr lang="en-US" altLang="ko-KR" sz="500" dirty="0">
                <a:solidFill>
                  <a:srgbClr val="A9B87D"/>
                </a:solidFill>
                <a:latin typeface="Tlab 레트로라이프" panose="020B0600000101010101" charset="-127"/>
                <a:ea typeface="Tlab 레트로라이프" panose="020B0600000101010101" charset="-127"/>
              </a:rPr>
              <a:t>Habits</a:t>
            </a:r>
          </a:p>
        </p:txBody>
      </p:sp>
      <p:sp>
        <p:nvSpPr>
          <p:cNvPr id="4" name="화살표: 왼쪽/오른쪽 3">
            <a:extLst>
              <a:ext uri="{FF2B5EF4-FFF2-40B4-BE49-F238E27FC236}">
                <a16:creationId xmlns:a16="http://schemas.microsoft.com/office/drawing/2014/main" id="{210481FD-C3B7-AB3C-FED3-5A3D512523D7}"/>
              </a:ext>
            </a:extLst>
          </p:cNvPr>
          <p:cNvSpPr>
            <a:spLocks noChangeAspect="1"/>
          </p:cNvSpPr>
          <p:nvPr/>
        </p:nvSpPr>
        <p:spPr>
          <a:xfrm>
            <a:off x="11963400" y="6731244"/>
            <a:ext cx="1066800" cy="329711"/>
          </a:xfrm>
          <a:prstGeom prst="leftRightArrow">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45126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D2E5C-6985-4D8F-C156-F8868FE48BC5}"/>
            </a:ext>
          </a:extLst>
        </p:cNvPr>
        <p:cNvGrpSpPr/>
        <p:nvPr/>
      </p:nvGrpSpPr>
      <p:grpSpPr>
        <a:xfrm>
          <a:off x="0" y="0"/>
          <a:ext cx="0" cy="0"/>
          <a:chOff x="0" y="0"/>
          <a:chExt cx="0" cy="0"/>
        </a:xfrm>
      </p:grpSpPr>
      <p:sp>
        <p:nvSpPr>
          <p:cNvPr id="76" name="직사각형 75">
            <a:extLst>
              <a:ext uri="{FF2B5EF4-FFF2-40B4-BE49-F238E27FC236}">
                <a16:creationId xmlns:a16="http://schemas.microsoft.com/office/drawing/2014/main" id="{010AD15B-0EF7-8191-C1C5-14C638D5E6CA}"/>
              </a:ext>
            </a:extLst>
          </p:cNvPr>
          <p:cNvSpPr/>
          <p:nvPr/>
        </p:nvSpPr>
        <p:spPr>
          <a:xfrm>
            <a:off x="990600" y="4610100"/>
            <a:ext cx="16230600" cy="32400"/>
          </a:xfrm>
          <a:prstGeom prst="rect">
            <a:avLst/>
          </a:prstGeom>
          <a:solidFill>
            <a:srgbClr val="4858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자유형: 도형 72">
            <a:extLst>
              <a:ext uri="{FF2B5EF4-FFF2-40B4-BE49-F238E27FC236}">
                <a16:creationId xmlns:a16="http://schemas.microsoft.com/office/drawing/2014/main" id="{C99A2ABF-F751-75C3-2F57-341D6C3F10DB}"/>
              </a:ext>
            </a:extLst>
          </p:cNvPr>
          <p:cNvSpPr>
            <a:spLocks noChangeAspect="1"/>
          </p:cNvSpPr>
          <p:nvPr/>
        </p:nvSpPr>
        <p:spPr>
          <a:xfrm>
            <a:off x="6648832" y="3508500"/>
            <a:ext cx="4990335" cy="2268000"/>
          </a:xfrm>
          <a:custGeom>
            <a:avLst/>
            <a:gdLst>
              <a:gd name="connsiteX0" fmla="*/ 1131488 w 5006176"/>
              <a:gd name="connsiteY0" fmla="*/ 0 h 2275200"/>
              <a:gd name="connsiteX1" fmla="*/ 1137244 w 5006176"/>
              <a:gd name="connsiteY1" fmla="*/ 0 h 2275200"/>
              <a:gd name="connsiteX2" fmla="*/ 3868932 w 5006176"/>
              <a:gd name="connsiteY2" fmla="*/ 0 h 2275200"/>
              <a:gd name="connsiteX3" fmla="*/ 3962400 w 5006176"/>
              <a:gd name="connsiteY3" fmla="*/ 0 h 2275200"/>
              <a:gd name="connsiteX4" fmla="*/ 3962400 w 5006176"/>
              <a:gd name="connsiteY4" fmla="*/ 4720 h 2275200"/>
              <a:gd name="connsiteX5" fmla="*/ 3985209 w 5006176"/>
              <a:gd name="connsiteY5" fmla="*/ 5872 h 2275200"/>
              <a:gd name="connsiteX6" fmla="*/ 5006176 w 5006176"/>
              <a:gd name="connsiteY6" fmla="*/ 1137244 h 2275200"/>
              <a:gd name="connsiteX7" fmla="*/ 3985209 w 5006176"/>
              <a:gd name="connsiteY7" fmla="*/ 2268617 h 2275200"/>
              <a:gd name="connsiteX8" fmla="*/ 3962400 w 5006176"/>
              <a:gd name="connsiteY8" fmla="*/ 2269769 h 2275200"/>
              <a:gd name="connsiteX9" fmla="*/ 3962400 w 5006176"/>
              <a:gd name="connsiteY9" fmla="*/ 2275200 h 2275200"/>
              <a:gd name="connsiteX10" fmla="*/ 1131488 w 5006176"/>
              <a:gd name="connsiteY10" fmla="*/ 2275200 h 2275200"/>
              <a:gd name="connsiteX11" fmla="*/ 1131488 w 5006176"/>
              <a:gd name="connsiteY11" fmla="*/ 2274198 h 2275200"/>
              <a:gd name="connsiteX12" fmla="*/ 1020967 w 5006176"/>
              <a:gd name="connsiteY12" fmla="*/ 2268617 h 2275200"/>
              <a:gd name="connsiteX13" fmla="*/ 0 w 5006176"/>
              <a:gd name="connsiteY13" fmla="*/ 1137244 h 2275200"/>
              <a:gd name="connsiteX14" fmla="*/ 1020967 w 5006176"/>
              <a:gd name="connsiteY14" fmla="*/ 5872 h 2275200"/>
              <a:gd name="connsiteX15" fmla="*/ 1131488 w 5006176"/>
              <a:gd name="connsiteY15" fmla="*/ 291 h 227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06176" h="2275200">
                <a:moveTo>
                  <a:pt x="1131488" y="0"/>
                </a:moveTo>
                <a:lnTo>
                  <a:pt x="1137244" y="0"/>
                </a:lnTo>
                <a:lnTo>
                  <a:pt x="3868932" y="0"/>
                </a:lnTo>
                <a:lnTo>
                  <a:pt x="3962400" y="0"/>
                </a:lnTo>
                <a:lnTo>
                  <a:pt x="3962400" y="4720"/>
                </a:lnTo>
                <a:lnTo>
                  <a:pt x="3985209" y="5872"/>
                </a:lnTo>
                <a:cubicBezTo>
                  <a:pt x="4558672" y="64110"/>
                  <a:pt x="5006176" y="548416"/>
                  <a:pt x="5006176" y="1137244"/>
                </a:cubicBezTo>
                <a:cubicBezTo>
                  <a:pt x="5006176" y="1726073"/>
                  <a:pt x="4558672" y="2210379"/>
                  <a:pt x="3985209" y="2268617"/>
                </a:cubicBezTo>
                <a:lnTo>
                  <a:pt x="3962400" y="2269769"/>
                </a:lnTo>
                <a:lnTo>
                  <a:pt x="3962400" y="2275200"/>
                </a:lnTo>
                <a:lnTo>
                  <a:pt x="1131488" y="2275200"/>
                </a:lnTo>
                <a:lnTo>
                  <a:pt x="1131488" y="2274198"/>
                </a:lnTo>
                <a:lnTo>
                  <a:pt x="1020967" y="2268617"/>
                </a:lnTo>
                <a:cubicBezTo>
                  <a:pt x="447504" y="2210379"/>
                  <a:pt x="0" y="1726073"/>
                  <a:pt x="0" y="1137244"/>
                </a:cubicBezTo>
                <a:cubicBezTo>
                  <a:pt x="0" y="548416"/>
                  <a:pt x="447504" y="64110"/>
                  <a:pt x="1020967" y="5872"/>
                </a:cubicBezTo>
                <a:lnTo>
                  <a:pt x="1131488" y="291"/>
                </a:lnTo>
                <a:close/>
              </a:path>
            </a:pathLst>
          </a:custGeom>
          <a:solidFill>
            <a:srgbClr val="8CB791"/>
          </a:solidFill>
          <a:ln w="19050">
            <a:solidFill>
              <a:srgbClr val="485849"/>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ko-KR" sz="3000" dirty="0">
                <a:latin typeface="Tlab 레트로라이프" panose="020B0600000101010101" charset="-127"/>
                <a:ea typeface="Tlab 레트로라이프" panose="020B0600000101010101" charset="-127"/>
              </a:rPr>
              <a:t>Individual Variation in</a:t>
            </a:r>
            <a:br>
              <a:rPr lang="en-US" altLang="ko-KR" sz="3000" dirty="0">
                <a:latin typeface="Tlab 레트로라이프" panose="020B0600000101010101" charset="-127"/>
                <a:ea typeface="Tlab 레트로라이프" panose="020B0600000101010101" charset="-127"/>
              </a:rPr>
            </a:br>
            <a:r>
              <a:rPr lang="en-US" altLang="ko-KR" sz="3000" dirty="0">
                <a:latin typeface="Tlab 레트로라이프" panose="020B0600000101010101" charset="-127"/>
                <a:ea typeface="Tlab 레트로라이프" panose="020B0600000101010101" charset="-127"/>
              </a:rPr>
              <a:t>Stress Response</a:t>
            </a:r>
            <a:endParaRPr lang="ko-KR" altLang="en-US" sz="3000" dirty="0">
              <a:latin typeface="Tlab 레트로라이프" panose="020B0600000101010101" charset="-127"/>
              <a:ea typeface="Tlab 레트로라이프" panose="020B0600000101010101" charset="-127"/>
            </a:endParaRPr>
          </a:p>
        </p:txBody>
      </p:sp>
      <p:sp>
        <p:nvSpPr>
          <p:cNvPr id="27" name="TextBox 27">
            <a:extLst>
              <a:ext uri="{FF2B5EF4-FFF2-40B4-BE49-F238E27FC236}">
                <a16:creationId xmlns:a16="http://schemas.microsoft.com/office/drawing/2014/main" id="{20B22710-B7F9-B2D9-049C-481DF45A87A3}"/>
              </a:ext>
            </a:extLst>
          </p:cNvPr>
          <p:cNvSpPr txBox="1"/>
          <p:nvPr/>
        </p:nvSpPr>
        <p:spPr>
          <a:xfrm>
            <a:off x="3870789" y="1401775"/>
            <a:ext cx="6110274" cy="1211870"/>
          </a:xfrm>
          <a:prstGeom prst="rect">
            <a:avLst/>
          </a:prstGeom>
        </p:spPr>
        <p:txBody>
          <a:bodyPr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Introduction</a:t>
            </a:r>
          </a:p>
        </p:txBody>
      </p:sp>
      <p:sp>
        <p:nvSpPr>
          <p:cNvPr id="30" name="TextBox 30">
            <a:extLst>
              <a:ext uri="{FF2B5EF4-FFF2-40B4-BE49-F238E27FC236}">
                <a16:creationId xmlns:a16="http://schemas.microsoft.com/office/drawing/2014/main" id="{E079C4D7-D1A8-F36B-6356-794E2934725F}"/>
              </a:ext>
            </a:extLst>
          </p:cNvPr>
          <p:cNvSpPr txBox="1"/>
          <p:nvPr/>
        </p:nvSpPr>
        <p:spPr>
          <a:xfrm>
            <a:off x="1822669" y="989012"/>
            <a:ext cx="2048120" cy="1765910"/>
          </a:xfrm>
          <a:prstGeom prst="rect">
            <a:avLst/>
          </a:prstGeom>
        </p:spPr>
        <p:txBody>
          <a:bodyPr lIns="0" tIns="0" rIns="0" bIns="0" rtlCol="0" anchor="t">
            <a:spAutoFit/>
          </a:bodyPr>
          <a:lstStyle/>
          <a:p>
            <a:pPr algn="l">
              <a:lnSpc>
                <a:spcPts val="14491"/>
              </a:lnSpc>
            </a:pPr>
            <a:r>
              <a:rPr lang="en-US" sz="10350" b="1" dirty="0">
                <a:solidFill>
                  <a:srgbClr val="8CB791">
                    <a:alpha val="73725"/>
                  </a:srgbClr>
                </a:solidFill>
                <a:latin typeface="Tlab 레트로라이프 Bold"/>
                <a:ea typeface="Tlab 레트로라이프 Bold"/>
                <a:cs typeface="Tlab 레트로라이프 Bold"/>
                <a:sym typeface="Tlab 레트로라이프 Bold"/>
              </a:rPr>
              <a:t>01</a:t>
            </a:r>
          </a:p>
        </p:txBody>
      </p:sp>
      <p:sp>
        <p:nvSpPr>
          <p:cNvPr id="38" name="Freeform 25">
            <a:extLst>
              <a:ext uri="{FF2B5EF4-FFF2-40B4-BE49-F238E27FC236}">
                <a16:creationId xmlns:a16="http://schemas.microsoft.com/office/drawing/2014/main" id="{8E73C338-87DD-C513-D2A5-F1FE3674144B}"/>
              </a:ext>
            </a:extLst>
          </p:cNvPr>
          <p:cNvSpPr>
            <a:spLocks noChangeAspect="1"/>
          </p:cNvSpPr>
          <p:nvPr/>
        </p:nvSpPr>
        <p:spPr>
          <a:xfrm>
            <a:off x="2676000" y="3476100"/>
            <a:ext cx="2268000" cy="22680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6D2BA"/>
          </a:solidFill>
          <a:ln w="19050" cap="sq">
            <a:solidFill>
              <a:srgbClr val="485849"/>
            </a:solidFill>
            <a:prstDash val="solid"/>
            <a:miter/>
          </a:ln>
        </p:spPr>
        <p:txBody>
          <a:bodyPr anchor="ctr" anchorCtr="0">
            <a:normAutofit/>
          </a:bodyPr>
          <a:lstStyle/>
          <a:p>
            <a:pPr algn="ctr"/>
            <a:r>
              <a:rPr lang="en-US" altLang="ko-KR" sz="3000" dirty="0">
                <a:solidFill>
                  <a:schemeClr val="bg1"/>
                </a:solidFill>
                <a:latin typeface="Tlab 레트로라이프" panose="020B0600000101010101" charset="-127"/>
                <a:ea typeface="Tlab 레트로라이프" panose="020B0600000101010101" charset="-127"/>
              </a:rPr>
              <a:t>Same</a:t>
            </a:r>
            <a:br>
              <a:rPr lang="en-US" altLang="ko-KR" sz="3000" dirty="0">
                <a:solidFill>
                  <a:schemeClr val="bg1"/>
                </a:solidFill>
                <a:latin typeface="Tlab 레트로라이프" panose="020B0600000101010101" charset="-127"/>
                <a:ea typeface="Tlab 레트로라이프" panose="020B0600000101010101" charset="-127"/>
              </a:rPr>
            </a:br>
            <a:r>
              <a:rPr lang="en-US" altLang="ko-KR" sz="3000" dirty="0">
                <a:solidFill>
                  <a:schemeClr val="bg1"/>
                </a:solidFill>
                <a:latin typeface="Tlab 레트로라이프" panose="020B0600000101010101" charset="-127"/>
                <a:ea typeface="Tlab 레트로라이프" panose="020B0600000101010101" charset="-127"/>
              </a:rPr>
              <a:t>Situation</a:t>
            </a:r>
          </a:p>
        </p:txBody>
      </p:sp>
      <p:sp>
        <p:nvSpPr>
          <p:cNvPr id="46" name="Freeform 25">
            <a:extLst>
              <a:ext uri="{FF2B5EF4-FFF2-40B4-BE49-F238E27FC236}">
                <a16:creationId xmlns:a16="http://schemas.microsoft.com/office/drawing/2014/main" id="{EFA78D6A-CFD6-703A-F559-FB8B82915DF9}"/>
              </a:ext>
            </a:extLst>
          </p:cNvPr>
          <p:cNvSpPr>
            <a:spLocks noChangeAspect="1"/>
          </p:cNvSpPr>
          <p:nvPr/>
        </p:nvSpPr>
        <p:spPr>
          <a:xfrm>
            <a:off x="13338628" y="3476100"/>
            <a:ext cx="2268000" cy="22680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B87D"/>
          </a:solidFill>
          <a:ln w="19050" cap="sq">
            <a:solidFill>
              <a:srgbClr val="485849"/>
            </a:solidFill>
            <a:prstDash val="solid"/>
            <a:miter/>
          </a:ln>
        </p:spPr>
        <p:txBody>
          <a:bodyPr anchor="ctr" anchorCtr="0">
            <a:normAutofit/>
          </a:bodyPr>
          <a:lstStyle/>
          <a:p>
            <a:pPr algn="ctr"/>
            <a:r>
              <a:rPr lang="en-US" altLang="ko-KR" sz="3000" dirty="0">
                <a:solidFill>
                  <a:schemeClr val="bg1"/>
                </a:solidFill>
                <a:latin typeface="Tlab 레트로라이프" panose="020B0600000101010101" charset="-127"/>
                <a:ea typeface="Tlab 레트로라이프" panose="020B0600000101010101" charset="-127"/>
              </a:rPr>
              <a:t>Sleep</a:t>
            </a:r>
          </a:p>
          <a:p>
            <a:pPr algn="ctr"/>
            <a:r>
              <a:rPr lang="en-US" altLang="ko-KR" sz="3000" dirty="0">
                <a:solidFill>
                  <a:schemeClr val="bg1"/>
                </a:solidFill>
                <a:latin typeface="Tlab 레트로라이프" panose="020B0600000101010101" charset="-127"/>
                <a:ea typeface="Tlab 레트로라이프" panose="020B0600000101010101" charset="-127"/>
              </a:rPr>
              <a:t>Habits</a:t>
            </a:r>
          </a:p>
        </p:txBody>
      </p:sp>
      <p:pic>
        <p:nvPicPr>
          <p:cNvPr id="2" name="그림 1" descr="그래픽, 스크린샷, 폰트, 라인이(가) 표시된 사진&#10;&#10;AI가 생성한 콘텐츠는 부정확할 수 있습니다.">
            <a:extLst>
              <a:ext uri="{FF2B5EF4-FFF2-40B4-BE49-F238E27FC236}">
                <a16:creationId xmlns:a16="http://schemas.microsoft.com/office/drawing/2014/main" id="{911E8F47-C3AE-26DE-B822-7317264564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0400" y="6120555"/>
            <a:ext cx="1620000" cy="1620000"/>
          </a:xfrm>
          <a:prstGeom prst="rect">
            <a:avLst/>
          </a:prstGeom>
        </p:spPr>
      </p:pic>
      <p:grpSp>
        <p:nvGrpSpPr>
          <p:cNvPr id="9" name="그룹 8">
            <a:extLst>
              <a:ext uri="{FF2B5EF4-FFF2-40B4-BE49-F238E27FC236}">
                <a16:creationId xmlns:a16="http://schemas.microsoft.com/office/drawing/2014/main" id="{58AAAE42-FCB0-2F42-0FF8-3008CB544C09}"/>
              </a:ext>
            </a:extLst>
          </p:cNvPr>
          <p:cNvGrpSpPr/>
          <p:nvPr/>
        </p:nvGrpSpPr>
        <p:grpSpPr>
          <a:xfrm>
            <a:off x="7143000" y="6120555"/>
            <a:ext cx="4002000" cy="1620000"/>
            <a:chOff x="7143000" y="6084004"/>
            <a:chExt cx="4002000" cy="1620000"/>
          </a:xfrm>
        </p:grpSpPr>
        <p:pic>
          <p:nvPicPr>
            <p:cNvPr id="4" name="그림 3" descr="블랙, 어둠이(가) 표시된 사진&#10;&#10;AI가 생성한 콘텐츠는 부정확할 수 있습니다.">
              <a:extLst>
                <a:ext uri="{FF2B5EF4-FFF2-40B4-BE49-F238E27FC236}">
                  <a16:creationId xmlns:a16="http://schemas.microsoft.com/office/drawing/2014/main" id="{218E345B-B6A2-B521-B767-5BD099B6C0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3000" y="6084004"/>
              <a:ext cx="1620000" cy="1620000"/>
            </a:xfrm>
            <a:prstGeom prst="rect">
              <a:avLst/>
            </a:prstGeom>
          </p:spPr>
        </p:pic>
        <p:pic>
          <p:nvPicPr>
            <p:cNvPr id="5" name="그림 4" descr="블랙, 어둠이(가) 표시된 사진&#10;&#10;AI가 생성한 콘텐츠는 부정확할 수 있습니다.">
              <a:extLst>
                <a:ext uri="{FF2B5EF4-FFF2-40B4-BE49-F238E27FC236}">
                  <a16:creationId xmlns:a16="http://schemas.microsoft.com/office/drawing/2014/main" id="{EDB1CFF1-4D8F-55AD-E4C4-AA7EFDE4069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5000" y="6084004"/>
              <a:ext cx="1620000" cy="1620000"/>
            </a:xfrm>
            <a:prstGeom prst="rect">
              <a:avLst/>
            </a:prstGeom>
          </p:spPr>
        </p:pic>
      </p:grpSp>
      <p:pic>
        <p:nvPicPr>
          <p:cNvPr id="7" name="그림 6" descr="시계, 친필이(가) 표시된 사진&#10;&#10;AI가 생성한 콘텐츠는 부정확할 수 있습니다.">
            <a:extLst>
              <a:ext uri="{FF2B5EF4-FFF2-40B4-BE49-F238E27FC236}">
                <a16:creationId xmlns:a16="http://schemas.microsoft.com/office/drawing/2014/main" id="{18859B28-0DF3-2E11-3FFD-0F652C31CF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792200" y="6120555"/>
            <a:ext cx="1620000" cy="1620000"/>
          </a:xfrm>
          <a:prstGeom prst="rect">
            <a:avLst/>
          </a:prstGeom>
        </p:spPr>
      </p:pic>
      <p:sp>
        <p:nvSpPr>
          <p:cNvPr id="13" name="TextBox 27">
            <a:extLst>
              <a:ext uri="{FF2B5EF4-FFF2-40B4-BE49-F238E27FC236}">
                <a16:creationId xmlns:a16="http://schemas.microsoft.com/office/drawing/2014/main" id="{68F7CB23-9A68-2B97-AFDA-917C441AFB5C}"/>
              </a:ext>
            </a:extLst>
          </p:cNvPr>
          <p:cNvSpPr txBox="1"/>
          <p:nvPr/>
        </p:nvSpPr>
        <p:spPr>
          <a:xfrm>
            <a:off x="3067800" y="7925517"/>
            <a:ext cx="1797842" cy="369332"/>
          </a:xfrm>
          <a:prstGeom prst="rect">
            <a:avLst/>
          </a:prstGeom>
        </p:spPr>
        <p:txBody>
          <a:bodyPr wrap="square" lIns="0" tIns="0" rIns="0" bIns="0" rtlCol="0" anchor="t">
            <a:spAutoFit/>
          </a:bodyPr>
          <a:lstStyle/>
          <a:p>
            <a:pPr algn="l"/>
            <a:r>
              <a:rPr lang="en-US" sz="2400" dirty="0">
                <a:solidFill>
                  <a:srgbClr val="485849"/>
                </a:solidFill>
                <a:latin typeface="Tlab 레트로라이프"/>
                <a:ea typeface="Tlab 레트로라이프"/>
                <a:cs typeface="Tlab 레트로라이프"/>
                <a:sym typeface="Tlab 레트로라이프"/>
              </a:rPr>
              <a:t>Final Exam</a:t>
            </a:r>
          </a:p>
        </p:txBody>
      </p:sp>
      <p:sp>
        <p:nvSpPr>
          <p:cNvPr id="14" name="TextBox 27">
            <a:extLst>
              <a:ext uri="{FF2B5EF4-FFF2-40B4-BE49-F238E27FC236}">
                <a16:creationId xmlns:a16="http://schemas.microsoft.com/office/drawing/2014/main" id="{FF3E8068-D77C-F4BA-7757-662B9F491C2F}"/>
              </a:ext>
            </a:extLst>
          </p:cNvPr>
          <p:cNvSpPr txBox="1"/>
          <p:nvPr/>
        </p:nvSpPr>
        <p:spPr>
          <a:xfrm>
            <a:off x="7157221" y="7926234"/>
            <a:ext cx="4114800" cy="369332"/>
          </a:xfrm>
          <a:prstGeom prst="rect">
            <a:avLst/>
          </a:prstGeom>
        </p:spPr>
        <p:txBody>
          <a:bodyPr wrap="square" lIns="0" tIns="0" rIns="0" bIns="0" rtlCol="0" anchor="t">
            <a:spAutoFit/>
          </a:bodyPr>
          <a:lstStyle/>
          <a:p>
            <a:pPr algn="l"/>
            <a:r>
              <a:rPr lang="en-US" sz="2400" dirty="0">
                <a:solidFill>
                  <a:srgbClr val="485849"/>
                </a:solidFill>
                <a:latin typeface="Tlab 레트로라이프"/>
                <a:ea typeface="Tlab 레트로라이프"/>
                <a:cs typeface="Tlab 레트로라이프"/>
                <a:sym typeface="Tlab 레트로라이프"/>
              </a:rPr>
              <a:t> Stressful                 Mild</a:t>
            </a:r>
          </a:p>
        </p:txBody>
      </p:sp>
      <p:sp>
        <p:nvSpPr>
          <p:cNvPr id="15" name="TextBox 27">
            <a:extLst>
              <a:ext uri="{FF2B5EF4-FFF2-40B4-BE49-F238E27FC236}">
                <a16:creationId xmlns:a16="http://schemas.microsoft.com/office/drawing/2014/main" id="{9A9E48D9-35F8-4D52-9B78-0251C0B47297}"/>
              </a:ext>
            </a:extLst>
          </p:cNvPr>
          <p:cNvSpPr txBox="1"/>
          <p:nvPr/>
        </p:nvSpPr>
        <p:spPr>
          <a:xfrm>
            <a:off x="13563600" y="7925517"/>
            <a:ext cx="2057400" cy="369332"/>
          </a:xfrm>
          <a:prstGeom prst="rect">
            <a:avLst/>
          </a:prstGeom>
        </p:spPr>
        <p:txBody>
          <a:bodyPr wrap="square" lIns="0" tIns="0" rIns="0" bIns="0" rtlCol="0" anchor="t">
            <a:spAutoFit/>
          </a:bodyPr>
          <a:lstStyle/>
          <a:p>
            <a:pPr algn="l"/>
            <a:r>
              <a:rPr lang="en-US" sz="2400" dirty="0">
                <a:solidFill>
                  <a:srgbClr val="485849"/>
                </a:solidFill>
                <a:latin typeface="Tlab 레트로라이프"/>
                <a:ea typeface="Tlab 레트로라이프"/>
                <a:cs typeface="Tlab 레트로라이프"/>
                <a:sym typeface="Tlab 레트로라이프"/>
              </a:rPr>
              <a:t>Sleep Habits</a:t>
            </a:r>
          </a:p>
        </p:txBody>
      </p:sp>
      <p:sp>
        <p:nvSpPr>
          <p:cNvPr id="10" name="화살표: 왼쪽/오른쪽 9">
            <a:extLst>
              <a:ext uri="{FF2B5EF4-FFF2-40B4-BE49-F238E27FC236}">
                <a16:creationId xmlns:a16="http://schemas.microsoft.com/office/drawing/2014/main" id="{209646AF-972D-A3A6-51EB-2B59EEBBB5DA}"/>
              </a:ext>
            </a:extLst>
          </p:cNvPr>
          <p:cNvSpPr>
            <a:spLocks noChangeAspect="1"/>
          </p:cNvSpPr>
          <p:nvPr/>
        </p:nvSpPr>
        <p:spPr>
          <a:xfrm>
            <a:off x="11401800" y="6580789"/>
            <a:ext cx="2133600" cy="659422"/>
          </a:xfrm>
          <a:prstGeom prst="leftRightArrow">
            <a:avLst/>
          </a:prstGeom>
          <a:solidFill>
            <a:srgbClr val="4858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52655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A"/>
        </a:solidFill>
        <a:effectLst/>
      </p:bgPr>
    </p:bg>
    <p:spTree>
      <p:nvGrpSpPr>
        <p:cNvPr id="1" name=""/>
        <p:cNvGrpSpPr/>
        <p:nvPr/>
      </p:nvGrpSpPr>
      <p:grpSpPr>
        <a:xfrm>
          <a:off x="0" y="0"/>
          <a:ext cx="0" cy="0"/>
          <a:chOff x="0" y="0"/>
          <a:chExt cx="0" cy="0"/>
        </a:xfrm>
      </p:grpSpPr>
      <p:sp>
        <p:nvSpPr>
          <p:cNvPr id="19" name="TextBox 19"/>
          <p:cNvSpPr txBox="1"/>
          <p:nvPr/>
        </p:nvSpPr>
        <p:spPr>
          <a:xfrm>
            <a:off x="4041626" y="1388861"/>
            <a:ext cx="11198374" cy="1211870"/>
          </a:xfrm>
          <a:prstGeom prst="rect">
            <a:avLst/>
          </a:prstGeom>
        </p:spPr>
        <p:txBody>
          <a:bodyPr wrap="square"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Research Objective</a:t>
            </a:r>
          </a:p>
        </p:txBody>
      </p:sp>
      <p:sp>
        <p:nvSpPr>
          <p:cNvPr id="20" name="TextBox 20"/>
          <p:cNvSpPr txBox="1"/>
          <p:nvPr/>
        </p:nvSpPr>
        <p:spPr>
          <a:xfrm>
            <a:off x="1822669" y="989012"/>
            <a:ext cx="2048120" cy="1765910"/>
          </a:xfrm>
          <a:prstGeom prst="rect">
            <a:avLst/>
          </a:prstGeom>
        </p:spPr>
        <p:txBody>
          <a:bodyPr lIns="0" tIns="0" rIns="0" bIns="0" rtlCol="0" anchor="t">
            <a:spAutoFit/>
          </a:bodyPr>
          <a:lstStyle/>
          <a:p>
            <a:pPr algn="l">
              <a:lnSpc>
                <a:spcPts val="14491"/>
              </a:lnSpc>
            </a:pPr>
            <a:r>
              <a:rPr lang="en-US" sz="10350" b="1">
                <a:solidFill>
                  <a:srgbClr val="8CB791">
                    <a:alpha val="73725"/>
                  </a:srgbClr>
                </a:solidFill>
                <a:latin typeface="Tlab 레트로라이프 Bold"/>
                <a:ea typeface="Tlab 레트로라이프 Bold"/>
                <a:cs typeface="Tlab 레트로라이프 Bold"/>
                <a:sym typeface="Tlab 레트로라이프 Bold"/>
              </a:rPr>
              <a:t>02</a:t>
            </a:r>
          </a:p>
        </p:txBody>
      </p:sp>
      <p:grpSp>
        <p:nvGrpSpPr>
          <p:cNvPr id="100" name="Group 21">
            <a:extLst>
              <a:ext uri="{FF2B5EF4-FFF2-40B4-BE49-F238E27FC236}">
                <a16:creationId xmlns:a16="http://schemas.microsoft.com/office/drawing/2014/main" id="{9E764A7E-D45B-402D-7191-E4C31EF74922}"/>
              </a:ext>
            </a:extLst>
          </p:cNvPr>
          <p:cNvGrpSpPr>
            <a:grpSpLocks noChangeAspect="1"/>
          </p:cNvGrpSpPr>
          <p:nvPr/>
        </p:nvGrpSpPr>
        <p:grpSpPr>
          <a:xfrm>
            <a:off x="2209800" y="3393824"/>
            <a:ext cx="4947076" cy="1275004"/>
            <a:chOff x="0" y="0"/>
            <a:chExt cx="5034372" cy="1297502"/>
          </a:xfrm>
        </p:grpSpPr>
        <p:grpSp>
          <p:nvGrpSpPr>
            <p:cNvPr id="101" name="Group 22">
              <a:extLst>
                <a:ext uri="{FF2B5EF4-FFF2-40B4-BE49-F238E27FC236}">
                  <a16:creationId xmlns:a16="http://schemas.microsoft.com/office/drawing/2014/main" id="{BDBDC877-7A7A-F7D5-306A-C91A9384D294}"/>
                </a:ext>
              </a:extLst>
            </p:cNvPr>
            <p:cNvGrpSpPr/>
            <p:nvPr/>
          </p:nvGrpSpPr>
          <p:grpSpPr>
            <a:xfrm>
              <a:off x="0" y="140471"/>
              <a:ext cx="4919290" cy="1157031"/>
              <a:chOff x="0" y="0"/>
              <a:chExt cx="971712" cy="228549"/>
            </a:xfrm>
          </p:grpSpPr>
          <p:sp>
            <p:nvSpPr>
              <p:cNvPr id="105" name="Freeform 23">
                <a:extLst>
                  <a:ext uri="{FF2B5EF4-FFF2-40B4-BE49-F238E27FC236}">
                    <a16:creationId xmlns:a16="http://schemas.microsoft.com/office/drawing/2014/main" id="{6AC71567-1148-5AAE-C6E8-FEA0C3A3746E}"/>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106" name="TextBox 24">
                <a:extLst>
                  <a:ext uri="{FF2B5EF4-FFF2-40B4-BE49-F238E27FC236}">
                    <a16:creationId xmlns:a16="http://schemas.microsoft.com/office/drawing/2014/main" id="{E8A554CC-567C-593D-9666-D7D6E7AB4A8F}"/>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nvGrpSpPr>
            <p:cNvPr id="102" name="Group 25">
              <a:extLst>
                <a:ext uri="{FF2B5EF4-FFF2-40B4-BE49-F238E27FC236}">
                  <a16:creationId xmlns:a16="http://schemas.microsoft.com/office/drawing/2014/main" id="{2CF73731-391E-EEF1-1777-12C1A5F99CC8}"/>
                </a:ext>
              </a:extLst>
            </p:cNvPr>
            <p:cNvGrpSpPr/>
            <p:nvPr/>
          </p:nvGrpSpPr>
          <p:grpSpPr>
            <a:xfrm>
              <a:off x="115082" y="0"/>
              <a:ext cx="4919290" cy="1157031"/>
              <a:chOff x="0" y="0"/>
              <a:chExt cx="971712" cy="228549"/>
            </a:xfrm>
          </p:grpSpPr>
          <p:sp>
            <p:nvSpPr>
              <p:cNvPr id="103" name="Freeform 26">
                <a:extLst>
                  <a:ext uri="{FF2B5EF4-FFF2-40B4-BE49-F238E27FC236}">
                    <a16:creationId xmlns:a16="http://schemas.microsoft.com/office/drawing/2014/main" id="{7CF764FB-A5FB-BCB8-B2AB-737EAA007A7D}"/>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B1CCB4"/>
              </a:solidFill>
              <a:ln w="19050" cap="sq">
                <a:solidFill>
                  <a:srgbClr val="485849"/>
                </a:solidFill>
                <a:prstDash val="solid"/>
                <a:miter/>
              </a:ln>
            </p:spPr>
            <p:txBody>
              <a:bodyPr anchor="ctr" anchorCtr="0"/>
              <a:lstStyle/>
              <a:p>
                <a:pPr algn="ctr"/>
                <a:r>
                  <a:rPr lang="en-US" altLang="ko-KR" sz="4000" dirty="0">
                    <a:solidFill>
                      <a:schemeClr val="bg1"/>
                    </a:solidFill>
                    <a:latin typeface="Tlab 레트로라이프" panose="020B0600000101010101" charset="-127"/>
                    <a:ea typeface="Tlab 레트로라이프" panose="020B0600000101010101" charset="-127"/>
                  </a:rPr>
                  <a:t>Analyze</a:t>
                </a:r>
                <a:endParaRPr lang="ko-KR" altLang="en-US" sz="4000" dirty="0">
                  <a:solidFill>
                    <a:schemeClr val="bg1"/>
                  </a:solidFill>
                  <a:latin typeface="Tlab 레트로라이프" panose="020B0600000101010101" charset="-127"/>
                  <a:ea typeface="Tlab 레트로라이프" panose="020B0600000101010101" charset="-127"/>
                </a:endParaRPr>
              </a:p>
            </p:txBody>
          </p:sp>
          <p:sp>
            <p:nvSpPr>
              <p:cNvPr id="104" name="TextBox 27">
                <a:extLst>
                  <a:ext uri="{FF2B5EF4-FFF2-40B4-BE49-F238E27FC236}">
                    <a16:creationId xmlns:a16="http://schemas.microsoft.com/office/drawing/2014/main" id="{22789165-2AC9-6A87-004D-CA292559CEF8}"/>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sp>
        <p:nvSpPr>
          <p:cNvPr id="124" name="TextBox 45">
            <a:extLst>
              <a:ext uri="{FF2B5EF4-FFF2-40B4-BE49-F238E27FC236}">
                <a16:creationId xmlns:a16="http://schemas.microsoft.com/office/drawing/2014/main" id="{D1E127E4-C66B-4F68-E572-2B9A2A849F8F}"/>
              </a:ext>
            </a:extLst>
          </p:cNvPr>
          <p:cNvSpPr txBox="1"/>
          <p:nvPr/>
        </p:nvSpPr>
        <p:spPr>
          <a:xfrm>
            <a:off x="7924800" y="3763417"/>
            <a:ext cx="9220200" cy="403059"/>
          </a:xfrm>
          <a:prstGeom prst="rect">
            <a:avLst/>
          </a:prstGeom>
        </p:spPr>
        <p:txBody>
          <a:bodyPr wrap="square" lIns="0" tIns="0" rIns="0" bIns="0" rtlCol="0" anchor="t">
            <a:spAutoFit/>
          </a:bodyPr>
          <a:lstStyle/>
          <a:p>
            <a:pPr algn="l">
              <a:lnSpc>
                <a:spcPts val="3079"/>
              </a:lnSpc>
            </a:pPr>
            <a:r>
              <a:rPr lang="en-US" sz="3000" dirty="0">
                <a:solidFill>
                  <a:srgbClr val="485849"/>
                </a:solidFill>
                <a:highlight>
                  <a:srgbClr val="C7D1AB"/>
                </a:highlight>
                <a:latin typeface="TDTD순고딕"/>
                <a:ea typeface="TDTD순고딕"/>
                <a:cs typeface="TDTD순고딕"/>
                <a:sym typeface="TDTD순고딕"/>
              </a:rPr>
              <a:t>Analyze how sleep habit affect stress responses</a:t>
            </a:r>
          </a:p>
        </p:txBody>
      </p:sp>
      <p:sp>
        <p:nvSpPr>
          <p:cNvPr id="126" name="TextBox 47">
            <a:extLst>
              <a:ext uri="{FF2B5EF4-FFF2-40B4-BE49-F238E27FC236}">
                <a16:creationId xmlns:a16="http://schemas.microsoft.com/office/drawing/2014/main" id="{16A5A055-21D3-B307-1DD6-9ABB0A4A7F57}"/>
              </a:ext>
            </a:extLst>
          </p:cNvPr>
          <p:cNvSpPr txBox="1"/>
          <p:nvPr/>
        </p:nvSpPr>
        <p:spPr>
          <a:xfrm>
            <a:off x="6761500" y="5310087"/>
            <a:ext cx="7792700" cy="783163"/>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Build a predictive model that estimates expected stress levels based on an individual's sleep data</a:t>
            </a:r>
          </a:p>
        </p:txBody>
      </p:sp>
      <p:sp>
        <p:nvSpPr>
          <p:cNvPr id="127" name="TextBox 48">
            <a:extLst>
              <a:ext uri="{FF2B5EF4-FFF2-40B4-BE49-F238E27FC236}">
                <a16:creationId xmlns:a16="http://schemas.microsoft.com/office/drawing/2014/main" id="{ED304501-D4A7-7BCF-ABA9-0E084D0D66CD}"/>
              </a:ext>
            </a:extLst>
          </p:cNvPr>
          <p:cNvSpPr txBox="1"/>
          <p:nvPr/>
        </p:nvSpPr>
        <p:spPr>
          <a:xfrm>
            <a:off x="6761500" y="6986602"/>
            <a:ext cx="9220200" cy="783163"/>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Recommend sleep habit counseling when high stress levels are predicted based on sleep patterns</a:t>
            </a:r>
          </a:p>
        </p:txBody>
      </p:sp>
      <p:grpSp>
        <p:nvGrpSpPr>
          <p:cNvPr id="145" name="Group 28">
            <a:extLst>
              <a:ext uri="{FF2B5EF4-FFF2-40B4-BE49-F238E27FC236}">
                <a16:creationId xmlns:a16="http://schemas.microsoft.com/office/drawing/2014/main" id="{86CB4F06-1758-ECE3-0AE5-C38FA9BBA2AB}"/>
              </a:ext>
            </a:extLst>
          </p:cNvPr>
          <p:cNvGrpSpPr/>
          <p:nvPr/>
        </p:nvGrpSpPr>
        <p:grpSpPr>
          <a:xfrm>
            <a:off x="2233236" y="6950026"/>
            <a:ext cx="3775779" cy="973127"/>
            <a:chOff x="0" y="0"/>
            <a:chExt cx="5034372" cy="1297502"/>
          </a:xfrm>
        </p:grpSpPr>
        <p:grpSp>
          <p:nvGrpSpPr>
            <p:cNvPr id="146" name="Group 29">
              <a:extLst>
                <a:ext uri="{FF2B5EF4-FFF2-40B4-BE49-F238E27FC236}">
                  <a16:creationId xmlns:a16="http://schemas.microsoft.com/office/drawing/2014/main" id="{9A7C0C6A-5154-1C61-4725-16F60C8110BC}"/>
                </a:ext>
              </a:extLst>
            </p:cNvPr>
            <p:cNvGrpSpPr/>
            <p:nvPr/>
          </p:nvGrpSpPr>
          <p:grpSpPr>
            <a:xfrm>
              <a:off x="0" y="140471"/>
              <a:ext cx="4919290" cy="1157031"/>
              <a:chOff x="0" y="0"/>
              <a:chExt cx="971712" cy="228549"/>
            </a:xfrm>
          </p:grpSpPr>
          <p:sp>
            <p:nvSpPr>
              <p:cNvPr id="150" name="Freeform 30">
                <a:extLst>
                  <a:ext uri="{FF2B5EF4-FFF2-40B4-BE49-F238E27FC236}">
                    <a16:creationId xmlns:a16="http://schemas.microsoft.com/office/drawing/2014/main" id="{051E5028-D44B-92FF-AB05-5406F98F5944}"/>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151" name="TextBox 31">
                <a:extLst>
                  <a:ext uri="{FF2B5EF4-FFF2-40B4-BE49-F238E27FC236}">
                    <a16:creationId xmlns:a16="http://schemas.microsoft.com/office/drawing/2014/main" id="{A0EBCBA0-0CB0-DB4C-2FD1-521E3E74E12D}"/>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nvGrpSpPr>
            <p:cNvPr id="147" name="Group 32">
              <a:extLst>
                <a:ext uri="{FF2B5EF4-FFF2-40B4-BE49-F238E27FC236}">
                  <a16:creationId xmlns:a16="http://schemas.microsoft.com/office/drawing/2014/main" id="{83FCF317-2366-0256-3E3E-160BDFC946AC}"/>
                </a:ext>
              </a:extLst>
            </p:cNvPr>
            <p:cNvGrpSpPr/>
            <p:nvPr/>
          </p:nvGrpSpPr>
          <p:grpSpPr>
            <a:xfrm>
              <a:off x="115082" y="0"/>
              <a:ext cx="4919290" cy="1157031"/>
              <a:chOff x="0" y="0"/>
              <a:chExt cx="971712" cy="228549"/>
            </a:xfrm>
          </p:grpSpPr>
          <p:sp>
            <p:nvSpPr>
              <p:cNvPr id="148" name="Freeform 33">
                <a:extLst>
                  <a:ext uri="{FF2B5EF4-FFF2-40B4-BE49-F238E27FC236}">
                    <a16:creationId xmlns:a16="http://schemas.microsoft.com/office/drawing/2014/main" id="{C2253FB9-C1D3-B2DD-1E55-E88072EDE626}"/>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658C6A"/>
              </a:solidFill>
              <a:ln w="19050" cap="sq">
                <a:solidFill>
                  <a:srgbClr val="485849"/>
                </a:solidFill>
                <a:prstDash val="solid"/>
                <a:miter/>
              </a:ln>
            </p:spPr>
            <p:txBody>
              <a:bodyPr anchor="ctr" anchorCtr="0"/>
              <a:lstStyle/>
              <a:p>
                <a:pPr algn="ctr"/>
                <a:r>
                  <a:rPr lang="en-US" altLang="ko-KR" sz="2800" dirty="0">
                    <a:solidFill>
                      <a:schemeClr val="bg1"/>
                    </a:solidFill>
                    <a:latin typeface="Tlab 레트로라이프" panose="020B0600000101010101" charset="-127"/>
                    <a:ea typeface="Tlab 레트로라이프" panose="020B0600000101010101" charset="-127"/>
                  </a:rPr>
                  <a:t>Recommendation</a:t>
                </a:r>
                <a:endParaRPr lang="ko-KR" altLang="en-US" sz="2800" dirty="0">
                  <a:solidFill>
                    <a:schemeClr val="bg1"/>
                  </a:solidFill>
                  <a:latin typeface="Tlab 레트로라이프" panose="020B0600000101010101" charset="-127"/>
                  <a:ea typeface="Tlab 레트로라이프" panose="020B0600000101010101" charset="-127"/>
                </a:endParaRPr>
              </a:p>
            </p:txBody>
          </p:sp>
          <p:sp>
            <p:nvSpPr>
              <p:cNvPr id="149" name="TextBox 34">
                <a:extLst>
                  <a:ext uri="{FF2B5EF4-FFF2-40B4-BE49-F238E27FC236}">
                    <a16:creationId xmlns:a16="http://schemas.microsoft.com/office/drawing/2014/main" id="{88439683-CCCC-C4D2-4732-FD5415B6EBDA}"/>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grpSp>
        <p:nvGrpSpPr>
          <p:cNvPr id="2" name="그룹 1">
            <a:extLst>
              <a:ext uri="{FF2B5EF4-FFF2-40B4-BE49-F238E27FC236}">
                <a16:creationId xmlns:a16="http://schemas.microsoft.com/office/drawing/2014/main" id="{7EC65A7A-1A99-5767-AA3D-0DB1B53D923A}"/>
              </a:ext>
            </a:extLst>
          </p:cNvPr>
          <p:cNvGrpSpPr/>
          <p:nvPr/>
        </p:nvGrpSpPr>
        <p:grpSpPr>
          <a:xfrm>
            <a:off x="2209800" y="5262524"/>
            <a:ext cx="3775779" cy="973127"/>
            <a:chOff x="2209800" y="5262524"/>
            <a:chExt cx="3775779" cy="973127"/>
          </a:xfrm>
        </p:grpSpPr>
        <p:grpSp>
          <p:nvGrpSpPr>
            <p:cNvPr id="158" name="Group 35">
              <a:extLst>
                <a:ext uri="{FF2B5EF4-FFF2-40B4-BE49-F238E27FC236}">
                  <a16:creationId xmlns:a16="http://schemas.microsoft.com/office/drawing/2014/main" id="{5BCA3AF0-66EA-FAB6-4AAF-DAF36B576E7F}"/>
                </a:ext>
              </a:extLst>
            </p:cNvPr>
            <p:cNvGrpSpPr/>
            <p:nvPr/>
          </p:nvGrpSpPr>
          <p:grpSpPr>
            <a:xfrm>
              <a:off x="2209800" y="5367877"/>
              <a:ext cx="3689468" cy="867774"/>
              <a:chOff x="0" y="0"/>
              <a:chExt cx="971712" cy="228549"/>
            </a:xfrm>
          </p:grpSpPr>
          <p:sp>
            <p:nvSpPr>
              <p:cNvPr id="159" name="Freeform 36">
                <a:extLst>
                  <a:ext uri="{FF2B5EF4-FFF2-40B4-BE49-F238E27FC236}">
                    <a16:creationId xmlns:a16="http://schemas.microsoft.com/office/drawing/2014/main" id="{E6266562-5671-EC15-FDC4-A904A3D16237}"/>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160" name="TextBox 37">
                <a:extLst>
                  <a:ext uri="{FF2B5EF4-FFF2-40B4-BE49-F238E27FC236}">
                    <a16:creationId xmlns:a16="http://schemas.microsoft.com/office/drawing/2014/main" id="{AA477367-CB44-7F75-4CB1-A1617F0AC11E}"/>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nvGrpSpPr>
            <p:cNvPr id="161" name="Group 38">
              <a:extLst>
                <a:ext uri="{FF2B5EF4-FFF2-40B4-BE49-F238E27FC236}">
                  <a16:creationId xmlns:a16="http://schemas.microsoft.com/office/drawing/2014/main" id="{FB1874CC-AEF7-2576-F2E2-F32EDBB4253C}"/>
                </a:ext>
              </a:extLst>
            </p:cNvPr>
            <p:cNvGrpSpPr>
              <a:grpSpLocks noChangeAspect="1"/>
            </p:cNvGrpSpPr>
            <p:nvPr/>
          </p:nvGrpSpPr>
          <p:grpSpPr>
            <a:xfrm>
              <a:off x="2296111" y="5262524"/>
              <a:ext cx="3689468" cy="867774"/>
              <a:chOff x="0" y="0"/>
              <a:chExt cx="971712" cy="228549"/>
            </a:xfrm>
          </p:grpSpPr>
          <p:sp>
            <p:nvSpPr>
              <p:cNvPr id="162" name="Freeform 39">
                <a:extLst>
                  <a:ext uri="{FF2B5EF4-FFF2-40B4-BE49-F238E27FC236}">
                    <a16:creationId xmlns:a16="http://schemas.microsoft.com/office/drawing/2014/main" id="{48BE2FC8-0318-0058-712A-33948BF56636}"/>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85B38B"/>
              </a:solidFill>
              <a:ln w="19050" cap="sq">
                <a:solidFill>
                  <a:srgbClr val="485849"/>
                </a:solidFill>
                <a:prstDash val="solid"/>
                <a:miter/>
              </a:ln>
            </p:spPr>
            <p:txBody>
              <a:bodyPr anchor="ctr" anchorCtr="0"/>
              <a:lstStyle/>
              <a:p>
                <a:pPr algn="ctr"/>
                <a:r>
                  <a:rPr lang="en-US" altLang="ko-KR" sz="2800" dirty="0">
                    <a:solidFill>
                      <a:schemeClr val="bg1"/>
                    </a:solidFill>
                    <a:latin typeface="Tlab 레트로라이프" panose="020B0600000101010101" charset="-127"/>
                    <a:ea typeface="Tlab 레트로라이프" panose="020B0600000101010101" charset="-127"/>
                  </a:rPr>
                  <a:t>Predictive Model</a:t>
                </a:r>
                <a:endParaRPr lang="ko-KR" altLang="en-US" sz="2800" dirty="0">
                  <a:solidFill>
                    <a:schemeClr val="bg1"/>
                  </a:solidFill>
                  <a:latin typeface="Tlab 레트로라이프" panose="020B0600000101010101" charset="-127"/>
                  <a:ea typeface="Tlab 레트로라이프" panose="020B0600000101010101" charset="-127"/>
                </a:endParaRPr>
              </a:p>
            </p:txBody>
          </p:sp>
          <p:sp>
            <p:nvSpPr>
              <p:cNvPr id="163" name="TextBox 40">
                <a:extLst>
                  <a:ext uri="{FF2B5EF4-FFF2-40B4-BE49-F238E27FC236}">
                    <a16:creationId xmlns:a16="http://schemas.microsoft.com/office/drawing/2014/main" id="{ADB70034-0AE9-6BAB-C343-9A7A273B5571}"/>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2292D6-145C-4780-48C6-4EE74A0306DB}"/>
            </a:ext>
          </a:extLst>
        </p:cNvPr>
        <p:cNvGrpSpPr/>
        <p:nvPr/>
      </p:nvGrpSpPr>
      <p:grpSpPr>
        <a:xfrm>
          <a:off x="0" y="0"/>
          <a:ext cx="0" cy="0"/>
          <a:chOff x="0" y="0"/>
          <a:chExt cx="0" cy="0"/>
        </a:xfrm>
      </p:grpSpPr>
      <p:sp>
        <p:nvSpPr>
          <p:cNvPr id="19" name="TextBox 19">
            <a:extLst>
              <a:ext uri="{FF2B5EF4-FFF2-40B4-BE49-F238E27FC236}">
                <a16:creationId xmlns:a16="http://schemas.microsoft.com/office/drawing/2014/main" id="{8FB25308-52F0-12C9-6136-FDB1B0419593}"/>
              </a:ext>
            </a:extLst>
          </p:cNvPr>
          <p:cNvSpPr txBox="1"/>
          <p:nvPr/>
        </p:nvSpPr>
        <p:spPr>
          <a:xfrm>
            <a:off x="4041626" y="1388861"/>
            <a:ext cx="11198374" cy="1211870"/>
          </a:xfrm>
          <a:prstGeom prst="rect">
            <a:avLst/>
          </a:prstGeom>
        </p:spPr>
        <p:txBody>
          <a:bodyPr wrap="square"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Research Objective</a:t>
            </a:r>
          </a:p>
        </p:txBody>
      </p:sp>
      <p:sp>
        <p:nvSpPr>
          <p:cNvPr id="20" name="TextBox 20">
            <a:extLst>
              <a:ext uri="{FF2B5EF4-FFF2-40B4-BE49-F238E27FC236}">
                <a16:creationId xmlns:a16="http://schemas.microsoft.com/office/drawing/2014/main" id="{3B210E65-17A0-9822-A3BF-5DF5AA9122F5}"/>
              </a:ext>
            </a:extLst>
          </p:cNvPr>
          <p:cNvSpPr txBox="1"/>
          <p:nvPr/>
        </p:nvSpPr>
        <p:spPr>
          <a:xfrm>
            <a:off x="1822669" y="989012"/>
            <a:ext cx="2048120" cy="1765910"/>
          </a:xfrm>
          <a:prstGeom prst="rect">
            <a:avLst/>
          </a:prstGeom>
        </p:spPr>
        <p:txBody>
          <a:bodyPr lIns="0" tIns="0" rIns="0" bIns="0" rtlCol="0" anchor="t">
            <a:spAutoFit/>
          </a:bodyPr>
          <a:lstStyle/>
          <a:p>
            <a:pPr algn="l">
              <a:lnSpc>
                <a:spcPts val="14491"/>
              </a:lnSpc>
            </a:pPr>
            <a:r>
              <a:rPr lang="en-US" sz="10350" b="1">
                <a:solidFill>
                  <a:srgbClr val="8CB791">
                    <a:alpha val="73725"/>
                  </a:srgbClr>
                </a:solidFill>
                <a:latin typeface="Tlab 레트로라이프 Bold"/>
                <a:ea typeface="Tlab 레트로라이프 Bold"/>
                <a:cs typeface="Tlab 레트로라이프 Bold"/>
                <a:sym typeface="Tlab 레트로라이프 Bold"/>
              </a:rPr>
              <a:t>02</a:t>
            </a:r>
          </a:p>
        </p:txBody>
      </p:sp>
      <p:grpSp>
        <p:nvGrpSpPr>
          <p:cNvPr id="100" name="Group 21">
            <a:extLst>
              <a:ext uri="{FF2B5EF4-FFF2-40B4-BE49-F238E27FC236}">
                <a16:creationId xmlns:a16="http://schemas.microsoft.com/office/drawing/2014/main" id="{31DD1BC6-DA94-7022-2D64-2B215064CB48}"/>
              </a:ext>
            </a:extLst>
          </p:cNvPr>
          <p:cNvGrpSpPr/>
          <p:nvPr/>
        </p:nvGrpSpPr>
        <p:grpSpPr>
          <a:xfrm>
            <a:off x="2209800" y="3695700"/>
            <a:ext cx="3775779" cy="973127"/>
            <a:chOff x="0" y="0"/>
            <a:chExt cx="5034372" cy="1297502"/>
          </a:xfrm>
        </p:grpSpPr>
        <p:grpSp>
          <p:nvGrpSpPr>
            <p:cNvPr id="101" name="Group 22">
              <a:extLst>
                <a:ext uri="{FF2B5EF4-FFF2-40B4-BE49-F238E27FC236}">
                  <a16:creationId xmlns:a16="http://schemas.microsoft.com/office/drawing/2014/main" id="{D0CF04DA-B069-E17C-9F9C-6DF3F42EDC03}"/>
                </a:ext>
              </a:extLst>
            </p:cNvPr>
            <p:cNvGrpSpPr/>
            <p:nvPr/>
          </p:nvGrpSpPr>
          <p:grpSpPr>
            <a:xfrm>
              <a:off x="0" y="140471"/>
              <a:ext cx="4919290" cy="1157031"/>
              <a:chOff x="0" y="0"/>
              <a:chExt cx="971712" cy="228549"/>
            </a:xfrm>
          </p:grpSpPr>
          <p:sp>
            <p:nvSpPr>
              <p:cNvPr id="105" name="Freeform 23">
                <a:extLst>
                  <a:ext uri="{FF2B5EF4-FFF2-40B4-BE49-F238E27FC236}">
                    <a16:creationId xmlns:a16="http://schemas.microsoft.com/office/drawing/2014/main" id="{25E3C7D6-6FA7-7E63-51AC-96D45EAFCDCA}"/>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106" name="TextBox 24">
                <a:extLst>
                  <a:ext uri="{FF2B5EF4-FFF2-40B4-BE49-F238E27FC236}">
                    <a16:creationId xmlns:a16="http://schemas.microsoft.com/office/drawing/2014/main" id="{D37890FC-3798-D1AD-2DF6-EBF71BD3B685}"/>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nvGrpSpPr>
            <p:cNvPr id="102" name="Group 25">
              <a:extLst>
                <a:ext uri="{FF2B5EF4-FFF2-40B4-BE49-F238E27FC236}">
                  <a16:creationId xmlns:a16="http://schemas.microsoft.com/office/drawing/2014/main" id="{EBDB7737-76B3-6A88-AFDE-B9D87AE2025C}"/>
                </a:ext>
              </a:extLst>
            </p:cNvPr>
            <p:cNvGrpSpPr/>
            <p:nvPr/>
          </p:nvGrpSpPr>
          <p:grpSpPr>
            <a:xfrm>
              <a:off x="115082" y="0"/>
              <a:ext cx="4919290" cy="1157031"/>
              <a:chOff x="0" y="0"/>
              <a:chExt cx="971712" cy="228549"/>
            </a:xfrm>
          </p:grpSpPr>
          <p:sp>
            <p:nvSpPr>
              <p:cNvPr id="103" name="Freeform 26">
                <a:extLst>
                  <a:ext uri="{FF2B5EF4-FFF2-40B4-BE49-F238E27FC236}">
                    <a16:creationId xmlns:a16="http://schemas.microsoft.com/office/drawing/2014/main" id="{2D58B867-23A6-B670-87DA-476F32FC7033}"/>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B1CCB4"/>
              </a:solidFill>
              <a:ln w="19050" cap="sq">
                <a:solidFill>
                  <a:srgbClr val="485849"/>
                </a:solidFill>
                <a:prstDash val="solid"/>
                <a:miter/>
              </a:ln>
            </p:spPr>
            <p:txBody>
              <a:bodyPr anchor="ctr" anchorCtr="0"/>
              <a:lstStyle/>
              <a:p>
                <a:pPr algn="ctr"/>
                <a:r>
                  <a:rPr lang="en-US" altLang="ko-KR" sz="2800" dirty="0">
                    <a:solidFill>
                      <a:schemeClr val="bg1"/>
                    </a:solidFill>
                    <a:latin typeface="Tlab 레트로라이프" panose="020B0600000101010101" charset="-127"/>
                    <a:ea typeface="Tlab 레트로라이프" panose="020B0600000101010101" charset="-127"/>
                  </a:rPr>
                  <a:t>Analyze</a:t>
                </a:r>
                <a:endParaRPr lang="ko-KR" altLang="en-US" sz="2800" dirty="0">
                  <a:solidFill>
                    <a:schemeClr val="bg1"/>
                  </a:solidFill>
                  <a:latin typeface="Tlab 레트로라이프" panose="020B0600000101010101" charset="-127"/>
                  <a:ea typeface="Tlab 레트로라이프" panose="020B0600000101010101" charset="-127"/>
                </a:endParaRPr>
              </a:p>
            </p:txBody>
          </p:sp>
          <p:sp>
            <p:nvSpPr>
              <p:cNvPr id="104" name="TextBox 27">
                <a:extLst>
                  <a:ext uri="{FF2B5EF4-FFF2-40B4-BE49-F238E27FC236}">
                    <a16:creationId xmlns:a16="http://schemas.microsoft.com/office/drawing/2014/main" id="{AAA884D5-0BA8-3528-9625-93AC800E927E}"/>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grpSp>
        <p:nvGrpSpPr>
          <p:cNvPr id="2" name="그룹 1">
            <a:extLst>
              <a:ext uri="{FF2B5EF4-FFF2-40B4-BE49-F238E27FC236}">
                <a16:creationId xmlns:a16="http://schemas.microsoft.com/office/drawing/2014/main" id="{11F86AC6-1C56-ED9B-70EA-C97462ED0FB3}"/>
              </a:ext>
            </a:extLst>
          </p:cNvPr>
          <p:cNvGrpSpPr>
            <a:grpSpLocks noChangeAspect="1"/>
          </p:cNvGrpSpPr>
          <p:nvPr/>
        </p:nvGrpSpPr>
        <p:grpSpPr>
          <a:xfrm>
            <a:off x="2209800" y="5262523"/>
            <a:ext cx="4944733" cy="1274400"/>
            <a:chOff x="2209800" y="5262524"/>
            <a:chExt cx="3775779" cy="973127"/>
          </a:xfrm>
        </p:grpSpPr>
        <p:grpSp>
          <p:nvGrpSpPr>
            <p:cNvPr id="114" name="Group 35">
              <a:extLst>
                <a:ext uri="{FF2B5EF4-FFF2-40B4-BE49-F238E27FC236}">
                  <a16:creationId xmlns:a16="http://schemas.microsoft.com/office/drawing/2014/main" id="{1EC09EA8-A754-5405-6FB2-9E840317BD68}"/>
                </a:ext>
              </a:extLst>
            </p:cNvPr>
            <p:cNvGrpSpPr/>
            <p:nvPr/>
          </p:nvGrpSpPr>
          <p:grpSpPr>
            <a:xfrm>
              <a:off x="2209800" y="5367877"/>
              <a:ext cx="3689468" cy="867774"/>
              <a:chOff x="0" y="0"/>
              <a:chExt cx="971712" cy="228549"/>
            </a:xfrm>
          </p:grpSpPr>
          <p:sp>
            <p:nvSpPr>
              <p:cNvPr id="115" name="Freeform 36">
                <a:extLst>
                  <a:ext uri="{FF2B5EF4-FFF2-40B4-BE49-F238E27FC236}">
                    <a16:creationId xmlns:a16="http://schemas.microsoft.com/office/drawing/2014/main" id="{D43BF74F-13F7-9265-F9DD-52A421B47748}"/>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116" name="TextBox 37">
                <a:extLst>
                  <a:ext uri="{FF2B5EF4-FFF2-40B4-BE49-F238E27FC236}">
                    <a16:creationId xmlns:a16="http://schemas.microsoft.com/office/drawing/2014/main" id="{DCA9E24A-0EB1-9729-5A73-C5D8DF72F2C3}"/>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nvGrpSpPr>
            <p:cNvPr id="117" name="Group 38">
              <a:extLst>
                <a:ext uri="{FF2B5EF4-FFF2-40B4-BE49-F238E27FC236}">
                  <a16:creationId xmlns:a16="http://schemas.microsoft.com/office/drawing/2014/main" id="{7E2C8637-A89D-1F6F-E915-3C2FA98818BD}"/>
                </a:ext>
              </a:extLst>
            </p:cNvPr>
            <p:cNvGrpSpPr>
              <a:grpSpLocks noChangeAspect="1"/>
            </p:cNvGrpSpPr>
            <p:nvPr/>
          </p:nvGrpSpPr>
          <p:grpSpPr>
            <a:xfrm>
              <a:off x="2296111" y="5262524"/>
              <a:ext cx="3689468" cy="867774"/>
              <a:chOff x="0" y="0"/>
              <a:chExt cx="971712" cy="228549"/>
            </a:xfrm>
          </p:grpSpPr>
          <p:sp>
            <p:nvSpPr>
              <p:cNvPr id="118" name="Freeform 39">
                <a:extLst>
                  <a:ext uri="{FF2B5EF4-FFF2-40B4-BE49-F238E27FC236}">
                    <a16:creationId xmlns:a16="http://schemas.microsoft.com/office/drawing/2014/main" id="{FB6045D6-BD9D-C41A-BDCE-E7DC88F0E70B}"/>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85B38B"/>
              </a:solidFill>
              <a:ln w="19050" cap="sq">
                <a:solidFill>
                  <a:srgbClr val="485849"/>
                </a:solidFill>
                <a:prstDash val="solid"/>
                <a:miter/>
              </a:ln>
            </p:spPr>
            <p:txBody>
              <a:bodyPr anchor="ctr" anchorCtr="0"/>
              <a:lstStyle/>
              <a:p>
                <a:pPr algn="ctr"/>
                <a:r>
                  <a:rPr lang="en-US" altLang="ko-KR" sz="4000" dirty="0">
                    <a:solidFill>
                      <a:schemeClr val="bg1"/>
                    </a:solidFill>
                    <a:latin typeface="Tlab 레트로라이프" panose="020B0600000101010101" charset="-127"/>
                    <a:ea typeface="Tlab 레트로라이프" panose="020B0600000101010101" charset="-127"/>
                  </a:rPr>
                  <a:t>Predictive Model</a:t>
                </a:r>
                <a:endParaRPr lang="ko-KR" altLang="en-US" sz="4000" dirty="0">
                  <a:solidFill>
                    <a:schemeClr val="bg1"/>
                  </a:solidFill>
                  <a:latin typeface="Tlab 레트로라이프" panose="020B0600000101010101" charset="-127"/>
                  <a:ea typeface="Tlab 레트로라이프" panose="020B0600000101010101" charset="-127"/>
                </a:endParaRPr>
              </a:p>
            </p:txBody>
          </p:sp>
          <p:sp>
            <p:nvSpPr>
              <p:cNvPr id="119" name="TextBox 40">
                <a:extLst>
                  <a:ext uri="{FF2B5EF4-FFF2-40B4-BE49-F238E27FC236}">
                    <a16:creationId xmlns:a16="http://schemas.microsoft.com/office/drawing/2014/main" id="{360805EC-600F-BB9D-AA59-D1D6D1D18D99}"/>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sp>
        <p:nvSpPr>
          <p:cNvPr id="124" name="TextBox 45">
            <a:extLst>
              <a:ext uri="{FF2B5EF4-FFF2-40B4-BE49-F238E27FC236}">
                <a16:creationId xmlns:a16="http://schemas.microsoft.com/office/drawing/2014/main" id="{4D893016-E408-DEE6-D014-A659AC9C8061}"/>
              </a:ext>
            </a:extLst>
          </p:cNvPr>
          <p:cNvSpPr txBox="1"/>
          <p:nvPr/>
        </p:nvSpPr>
        <p:spPr>
          <a:xfrm>
            <a:off x="6755637" y="3936778"/>
            <a:ext cx="7792700" cy="385618"/>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Analyze how sleep habit affect stress responses</a:t>
            </a:r>
          </a:p>
        </p:txBody>
      </p:sp>
      <p:sp>
        <p:nvSpPr>
          <p:cNvPr id="126" name="TextBox 47">
            <a:extLst>
              <a:ext uri="{FF2B5EF4-FFF2-40B4-BE49-F238E27FC236}">
                <a16:creationId xmlns:a16="http://schemas.microsoft.com/office/drawing/2014/main" id="{B78838E3-E795-C0CC-F9D4-FA36E04AE006}"/>
              </a:ext>
            </a:extLst>
          </p:cNvPr>
          <p:cNvSpPr txBox="1"/>
          <p:nvPr/>
        </p:nvSpPr>
        <p:spPr>
          <a:xfrm>
            <a:off x="7924800" y="5430436"/>
            <a:ext cx="9129252" cy="800604"/>
          </a:xfrm>
          <a:prstGeom prst="rect">
            <a:avLst/>
          </a:prstGeom>
        </p:spPr>
        <p:txBody>
          <a:bodyPr wrap="square" lIns="0" tIns="0" rIns="0" bIns="0" rtlCol="0" anchor="t">
            <a:spAutoFit/>
          </a:bodyPr>
          <a:lstStyle/>
          <a:p>
            <a:pPr algn="l">
              <a:lnSpc>
                <a:spcPts val="3079"/>
              </a:lnSpc>
            </a:pPr>
            <a:r>
              <a:rPr lang="en-US" sz="3000" dirty="0">
                <a:solidFill>
                  <a:srgbClr val="485849"/>
                </a:solidFill>
                <a:highlight>
                  <a:srgbClr val="C7D1AB"/>
                </a:highlight>
                <a:latin typeface="TDTD순고딕"/>
                <a:ea typeface="TDTD순고딕"/>
                <a:cs typeface="TDTD순고딕"/>
                <a:sym typeface="TDTD순고딕"/>
              </a:rPr>
              <a:t>Build a predictive model that estimates expected stress levels based on an individual's sleep data</a:t>
            </a:r>
          </a:p>
        </p:txBody>
      </p:sp>
      <p:sp>
        <p:nvSpPr>
          <p:cNvPr id="3" name="TextBox 48">
            <a:extLst>
              <a:ext uri="{FF2B5EF4-FFF2-40B4-BE49-F238E27FC236}">
                <a16:creationId xmlns:a16="http://schemas.microsoft.com/office/drawing/2014/main" id="{E3CFB1EE-EC07-BF2F-25CC-8E03B96C29CD}"/>
              </a:ext>
            </a:extLst>
          </p:cNvPr>
          <p:cNvSpPr txBox="1"/>
          <p:nvPr/>
        </p:nvSpPr>
        <p:spPr>
          <a:xfrm>
            <a:off x="6761500" y="6986602"/>
            <a:ext cx="9220200" cy="783163"/>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Recommend sleep habit counseling when high stress levels are predicted based on sleep patterns</a:t>
            </a:r>
          </a:p>
        </p:txBody>
      </p:sp>
      <p:grpSp>
        <p:nvGrpSpPr>
          <p:cNvPr id="4" name="Group 28">
            <a:extLst>
              <a:ext uri="{FF2B5EF4-FFF2-40B4-BE49-F238E27FC236}">
                <a16:creationId xmlns:a16="http://schemas.microsoft.com/office/drawing/2014/main" id="{5D13D781-93F6-DDE4-6F14-66E4897484D8}"/>
              </a:ext>
            </a:extLst>
          </p:cNvPr>
          <p:cNvGrpSpPr/>
          <p:nvPr/>
        </p:nvGrpSpPr>
        <p:grpSpPr>
          <a:xfrm>
            <a:off x="2233236" y="6950026"/>
            <a:ext cx="3775779" cy="973127"/>
            <a:chOff x="0" y="0"/>
            <a:chExt cx="5034372" cy="1297502"/>
          </a:xfrm>
        </p:grpSpPr>
        <p:grpSp>
          <p:nvGrpSpPr>
            <p:cNvPr id="5" name="Group 29">
              <a:extLst>
                <a:ext uri="{FF2B5EF4-FFF2-40B4-BE49-F238E27FC236}">
                  <a16:creationId xmlns:a16="http://schemas.microsoft.com/office/drawing/2014/main" id="{897BBFEC-F866-006C-5794-79FFD785C01E}"/>
                </a:ext>
              </a:extLst>
            </p:cNvPr>
            <p:cNvGrpSpPr/>
            <p:nvPr/>
          </p:nvGrpSpPr>
          <p:grpSpPr>
            <a:xfrm>
              <a:off x="0" y="140471"/>
              <a:ext cx="4919290" cy="1157031"/>
              <a:chOff x="0" y="0"/>
              <a:chExt cx="971712" cy="228549"/>
            </a:xfrm>
          </p:grpSpPr>
          <p:sp>
            <p:nvSpPr>
              <p:cNvPr id="9" name="Freeform 30">
                <a:extLst>
                  <a:ext uri="{FF2B5EF4-FFF2-40B4-BE49-F238E27FC236}">
                    <a16:creationId xmlns:a16="http://schemas.microsoft.com/office/drawing/2014/main" id="{D36E4119-E409-9ED3-A21B-C8C8C489EC47}"/>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10" name="TextBox 31">
                <a:extLst>
                  <a:ext uri="{FF2B5EF4-FFF2-40B4-BE49-F238E27FC236}">
                    <a16:creationId xmlns:a16="http://schemas.microsoft.com/office/drawing/2014/main" id="{74DEB1E0-BBE1-511A-62DE-10BF19943753}"/>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nvGrpSpPr>
            <p:cNvPr id="6" name="Group 32">
              <a:extLst>
                <a:ext uri="{FF2B5EF4-FFF2-40B4-BE49-F238E27FC236}">
                  <a16:creationId xmlns:a16="http://schemas.microsoft.com/office/drawing/2014/main" id="{D25C8801-69A1-4653-71A7-5934D886C483}"/>
                </a:ext>
              </a:extLst>
            </p:cNvPr>
            <p:cNvGrpSpPr/>
            <p:nvPr/>
          </p:nvGrpSpPr>
          <p:grpSpPr>
            <a:xfrm>
              <a:off x="115082" y="0"/>
              <a:ext cx="4919290" cy="1157031"/>
              <a:chOff x="0" y="0"/>
              <a:chExt cx="971712" cy="228549"/>
            </a:xfrm>
          </p:grpSpPr>
          <p:sp>
            <p:nvSpPr>
              <p:cNvPr id="7" name="Freeform 33">
                <a:extLst>
                  <a:ext uri="{FF2B5EF4-FFF2-40B4-BE49-F238E27FC236}">
                    <a16:creationId xmlns:a16="http://schemas.microsoft.com/office/drawing/2014/main" id="{48D35998-BC5D-ABFF-7323-A381D5DCD65F}"/>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658C6A"/>
              </a:solidFill>
              <a:ln w="19050" cap="sq">
                <a:solidFill>
                  <a:srgbClr val="485849"/>
                </a:solidFill>
                <a:prstDash val="solid"/>
                <a:miter/>
              </a:ln>
            </p:spPr>
            <p:txBody>
              <a:bodyPr anchor="ctr" anchorCtr="0"/>
              <a:lstStyle/>
              <a:p>
                <a:pPr algn="ctr"/>
                <a:r>
                  <a:rPr lang="en-US" altLang="ko-KR" sz="2800" dirty="0">
                    <a:solidFill>
                      <a:schemeClr val="bg1"/>
                    </a:solidFill>
                    <a:latin typeface="Tlab 레트로라이프" panose="020B0600000101010101" charset="-127"/>
                    <a:ea typeface="Tlab 레트로라이프" panose="020B0600000101010101" charset="-127"/>
                  </a:rPr>
                  <a:t>Recommendation</a:t>
                </a:r>
                <a:endParaRPr lang="ko-KR" altLang="en-US" sz="2800" dirty="0">
                  <a:solidFill>
                    <a:schemeClr val="bg1"/>
                  </a:solidFill>
                  <a:latin typeface="Tlab 레트로라이프" panose="020B0600000101010101" charset="-127"/>
                  <a:ea typeface="Tlab 레트로라이프" panose="020B0600000101010101" charset="-127"/>
                </a:endParaRPr>
              </a:p>
            </p:txBody>
          </p:sp>
          <p:sp>
            <p:nvSpPr>
              <p:cNvPr id="8" name="TextBox 34">
                <a:extLst>
                  <a:ext uri="{FF2B5EF4-FFF2-40B4-BE49-F238E27FC236}">
                    <a16:creationId xmlns:a16="http://schemas.microsoft.com/office/drawing/2014/main" id="{B71D3489-32B0-1CB6-A051-7D7B0AED233F}"/>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spTree>
    <p:extLst>
      <p:ext uri="{BB962C8B-B14F-4D97-AF65-F5344CB8AC3E}">
        <p14:creationId xmlns:p14="http://schemas.microsoft.com/office/powerpoint/2010/main" val="2008506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C2B5E1-1568-1CCD-0BAB-C055CD0D3B4D}"/>
            </a:ext>
          </a:extLst>
        </p:cNvPr>
        <p:cNvGrpSpPr/>
        <p:nvPr/>
      </p:nvGrpSpPr>
      <p:grpSpPr>
        <a:xfrm>
          <a:off x="0" y="0"/>
          <a:ext cx="0" cy="0"/>
          <a:chOff x="0" y="0"/>
          <a:chExt cx="0" cy="0"/>
        </a:xfrm>
      </p:grpSpPr>
      <p:sp>
        <p:nvSpPr>
          <p:cNvPr id="19" name="TextBox 19">
            <a:extLst>
              <a:ext uri="{FF2B5EF4-FFF2-40B4-BE49-F238E27FC236}">
                <a16:creationId xmlns:a16="http://schemas.microsoft.com/office/drawing/2014/main" id="{16FD6576-29D0-E185-2634-3D841C3855AA}"/>
              </a:ext>
            </a:extLst>
          </p:cNvPr>
          <p:cNvSpPr txBox="1"/>
          <p:nvPr/>
        </p:nvSpPr>
        <p:spPr>
          <a:xfrm>
            <a:off x="4041626" y="1388861"/>
            <a:ext cx="11198374" cy="1211870"/>
          </a:xfrm>
          <a:prstGeom prst="rect">
            <a:avLst/>
          </a:prstGeom>
        </p:spPr>
        <p:txBody>
          <a:bodyPr wrap="square"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Research Objective</a:t>
            </a:r>
          </a:p>
        </p:txBody>
      </p:sp>
      <p:sp>
        <p:nvSpPr>
          <p:cNvPr id="20" name="TextBox 20">
            <a:extLst>
              <a:ext uri="{FF2B5EF4-FFF2-40B4-BE49-F238E27FC236}">
                <a16:creationId xmlns:a16="http://schemas.microsoft.com/office/drawing/2014/main" id="{DDC405F4-B952-B125-C640-93E73FFD055D}"/>
              </a:ext>
            </a:extLst>
          </p:cNvPr>
          <p:cNvSpPr txBox="1"/>
          <p:nvPr/>
        </p:nvSpPr>
        <p:spPr>
          <a:xfrm>
            <a:off x="1822669" y="989012"/>
            <a:ext cx="2048120" cy="1765910"/>
          </a:xfrm>
          <a:prstGeom prst="rect">
            <a:avLst/>
          </a:prstGeom>
        </p:spPr>
        <p:txBody>
          <a:bodyPr lIns="0" tIns="0" rIns="0" bIns="0" rtlCol="0" anchor="t">
            <a:spAutoFit/>
          </a:bodyPr>
          <a:lstStyle/>
          <a:p>
            <a:pPr algn="l">
              <a:lnSpc>
                <a:spcPts val="14491"/>
              </a:lnSpc>
            </a:pPr>
            <a:r>
              <a:rPr lang="en-US" sz="10350" b="1">
                <a:solidFill>
                  <a:srgbClr val="8CB791">
                    <a:alpha val="73725"/>
                  </a:srgbClr>
                </a:solidFill>
                <a:latin typeface="Tlab 레트로라이프 Bold"/>
                <a:ea typeface="Tlab 레트로라이프 Bold"/>
                <a:cs typeface="Tlab 레트로라이프 Bold"/>
                <a:sym typeface="Tlab 레트로라이프 Bold"/>
              </a:rPr>
              <a:t>02</a:t>
            </a:r>
          </a:p>
        </p:txBody>
      </p:sp>
      <p:sp>
        <p:nvSpPr>
          <p:cNvPr id="127" name="TextBox 48">
            <a:extLst>
              <a:ext uri="{FF2B5EF4-FFF2-40B4-BE49-F238E27FC236}">
                <a16:creationId xmlns:a16="http://schemas.microsoft.com/office/drawing/2014/main" id="{22883C8F-7477-C556-A590-E28C9A269543}"/>
              </a:ext>
            </a:extLst>
          </p:cNvPr>
          <p:cNvSpPr txBox="1"/>
          <p:nvPr/>
        </p:nvSpPr>
        <p:spPr>
          <a:xfrm>
            <a:off x="7924800" y="7137503"/>
            <a:ext cx="9448800" cy="800604"/>
          </a:xfrm>
          <a:prstGeom prst="rect">
            <a:avLst/>
          </a:prstGeom>
        </p:spPr>
        <p:txBody>
          <a:bodyPr wrap="square" lIns="0" tIns="0" rIns="0" bIns="0" rtlCol="0" anchor="t">
            <a:spAutoFit/>
          </a:bodyPr>
          <a:lstStyle/>
          <a:p>
            <a:pPr algn="l">
              <a:lnSpc>
                <a:spcPts val="3079"/>
              </a:lnSpc>
            </a:pPr>
            <a:r>
              <a:rPr lang="en-US" sz="3000" dirty="0">
                <a:solidFill>
                  <a:srgbClr val="485849"/>
                </a:solidFill>
                <a:highlight>
                  <a:srgbClr val="C7D1AB"/>
                </a:highlight>
                <a:latin typeface="TDTD순고딕"/>
                <a:ea typeface="TDTD순고딕"/>
                <a:cs typeface="TDTD순고딕"/>
                <a:sym typeface="TDTD순고딕"/>
              </a:rPr>
              <a:t>Recommend sleep habit counseling when high stress levels are predicted based on sleep patterns</a:t>
            </a:r>
          </a:p>
        </p:txBody>
      </p:sp>
      <p:grpSp>
        <p:nvGrpSpPr>
          <p:cNvPr id="2" name="Group 21">
            <a:extLst>
              <a:ext uri="{FF2B5EF4-FFF2-40B4-BE49-F238E27FC236}">
                <a16:creationId xmlns:a16="http://schemas.microsoft.com/office/drawing/2014/main" id="{E5AF7C13-A227-86B5-9FDF-3F6C4BEB2ACB}"/>
              </a:ext>
            </a:extLst>
          </p:cNvPr>
          <p:cNvGrpSpPr/>
          <p:nvPr/>
        </p:nvGrpSpPr>
        <p:grpSpPr>
          <a:xfrm>
            <a:off x="2209800" y="3695700"/>
            <a:ext cx="3775779" cy="973127"/>
            <a:chOff x="0" y="0"/>
            <a:chExt cx="5034372" cy="1297502"/>
          </a:xfrm>
        </p:grpSpPr>
        <p:grpSp>
          <p:nvGrpSpPr>
            <p:cNvPr id="3" name="Group 22">
              <a:extLst>
                <a:ext uri="{FF2B5EF4-FFF2-40B4-BE49-F238E27FC236}">
                  <a16:creationId xmlns:a16="http://schemas.microsoft.com/office/drawing/2014/main" id="{3E29CF47-075D-BE83-076C-B94CB12D1819}"/>
                </a:ext>
              </a:extLst>
            </p:cNvPr>
            <p:cNvGrpSpPr/>
            <p:nvPr/>
          </p:nvGrpSpPr>
          <p:grpSpPr>
            <a:xfrm>
              <a:off x="0" y="140471"/>
              <a:ext cx="4919290" cy="1157031"/>
              <a:chOff x="0" y="0"/>
              <a:chExt cx="971712" cy="228549"/>
            </a:xfrm>
          </p:grpSpPr>
          <p:sp>
            <p:nvSpPr>
              <p:cNvPr id="7" name="Freeform 23">
                <a:extLst>
                  <a:ext uri="{FF2B5EF4-FFF2-40B4-BE49-F238E27FC236}">
                    <a16:creationId xmlns:a16="http://schemas.microsoft.com/office/drawing/2014/main" id="{9C147746-8D64-BDC7-083B-0D012D9B9E42}"/>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8" name="TextBox 24">
                <a:extLst>
                  <a:ext uri="{FF2B5EF4-FFF2-40B4-BE49-F238E27FC236}">
                    <a16:creationId xmlns:a16="http://schemas.microsoft.com/office/drawing/2014/main" id="{E5CB62F1-7372-F382-F265-5BE738B0C1FE}"/>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nvGrpSpPr>
            <p:cNvPr id="4" name="Group 25">
              <a:extLst>
                <a:ext uri="{FF2B5EF4-FFF2-40B4-BE49-F238E27FC236}">
                  <a16:creationId xmlns:a16="http://schemas.microsoft.com/office/drawing/2014/main" id="{5F30B925-1EF3-0449-D790-1425BC0AAC68}"/>
                </a:ext>
              </a:extLst>
            </p:cNvPr>
            <p:cNvGrpSpPr/>
            <p:nvPr/>
          </p:nvGrpSpPr>
          <p:grpSpPr>
            <a:xfrm>
              <a:off x="115082" y="0"/>
              <a:ext cx="4919290" cy="1157031"/>
              <a:chOff x="0" y="0"/>
              <a:chExt cx="971712" cy="228549"/>
            </a:xfrm>
          </p:grpSpPr>
          <p:sp>
            <p:nvSpPr>
              <p:cNvPr id="5" name="Freeform 26">
                <a:extLst>
                  <a:ext uri="{FF2B5EF4-FFF2-40B4-BE49-F238E27FC236}">
                    <a16:creationId xmlns:a16="http://schemas.microsoft.com/office/drawing/2014/main" id="{2F362D28-91CE-C8BE-A470-D44868CABC31}"/>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B1CCB4"/>
              </a:solidFill>
              <a:ln w="19050" cap="sq">
                <a:solidFill>
                  <a:srgbClr val="485849"/>
                </a:solidFill>
                <a:prstDash val="solid"/>
                <a:miter/>
              </a:ln>
            </p:spPr>
            <p:txBody>
              <a:bodyPr anchor="ctr" anchorCtr="0"/>
              <a:lstStyle/>
              <a:p>
                <a:pPr algn="ctr"/>
                <a:r>
                  <a:rPr lang="en-US" altLang="ko-KR" sz="2800" dirty="0">
                    <a:solidFill>
                      <a:schemeClr val="bg1"/>
                    </a:solidFill>
                    <a:latin typeface="Tlab 레트로라이프" panose="020B0600000101010101" charset="-127"/>
                    <a:ea typeface="Tlab 레트로라이프" panose="020B0600000101010101" charset="-127"/>
                  </a:rPr>
                  <a:t>Analyze</a:t>
                </a:r>
                <a:endParaRPr lang="ko-KR" altLang="en-US" sz="2800" dirty="0">
                  <a:solidFill>
                    <a:schemeClr val="bg1"/>
                  </a:solidFill>
                  <a:latin typeface="Tlab 레트로라이프" panose="020B0600000101010101" charset="-127"/>
                  <a:ea typeface="Tlab 레트로라이프" panose="020B0600000101010101" charset="-127"/>
                </a:endParaRPr>
              </a:p>
            </p:txBody>
          </p:sp>
          <p:sp>
            <p:nvSpPr>
              <p:cNvPr id="6" name="TextBox 27">
                <a:extLst>
                  <a:ext uri="{FF2B5EF4-FFF2-40B4-BE49-F238E27FC236}">
                    <a16:creationId xmlns:a16="http://schemas.microsoft.com/office/drawing/2014/main" id="{801377A4-0707-281B-B240-D80B810C20F0}"/>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grpSp>
        <p:nvGrpSpPr>
          <p:cNvPr id="9" name="Group 28">
            <a:extLst>
              <a:ext uri="{FF2B5EF4-FFF2-40B4-BE49-F238E27FC236}">
                <a16:creationId xmlns:a16="http://schemas.microsoft.com/office/drawing/2014/main" id="{D2975446-C9EB-20F8-7068-00E470E1F45B}"/>
              </a:ext>
            </a:extLst>
          </p:cNvPr>
          <p:cNvGrpSpPr>
            <a:grpSpLocks noChangeAspect="1"/>
          </p:cNvGrpSpPr>
          <p:nvPr/>
        </p:nvGrpSpPr>
        <p:grpSpPr>
          <a:xfrm>
            <a:off x="2233236" y="6950025"/>
            <a:ext cx="4944733" cy="1274400"/>
            <a:chOff x="0" y="0"/>
            <a:chExt cx="5034372" cy="1297502"/>
          </a:xfrm>
        </p:grpSpPr>
        <p:grpSp>
          <p:nvGrpSpPr>
            <p:cNvPr id="10" name="Group 29">
              <a:extLst>
                <a:ext uri="{FF2B5EF4-FFF2-40B4-BE49-F238E27FC236}">
                  <a16:creationId xmlns:a16="http://schemas.microsoft.com/office/drawing/2014/main" id="{6C139DCC-6E39-F9D7-BB70-AC09B750ECAE}"/>
                </a:ext>
              </a:extLst>
            </p:cNvPr>
            <p:cNvGrpSpPr/>
            <p:nvPr/>
          </p:nvGrpSpPr>
          <p:grpSpPr>
            <a:xfrm>
              <a:off x="0" y="140471"/>
              <a:ext cx="4919290" cy="1157031"/>
              <a:chOff x="0" y="0"/>
              <a:chExt cx="971712" cy="228549"/>
            </a:xfrm>
          </p:grpSpPr>
          <p:sp>
            <p:nvSpPr>
              <p:cNvPr id="14" name="Freeform 30">
                <a:extLst>
                  <a:ext uri="{FF2B5EF4-FFF2-40B4-BE49-F238E27FC236}">
                    <a16:creationId xmlns:a16="http://schemas.microsoft.com/office/drawing/2014/main" id="{923B44FB-CB40-4880-04E7-EF33FEAAE6C1}"/>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15" name="TextBox 31">
                <a:extLst>
                  <a:ext uri="{FF2B5EF4-FFF2-40B4-BE49-F238E27FC236}">
                    <a16:creationId xmlns:a16="http://schemas.microsoft.com/office/drawing/2014/main" id="{5C9E3D80-B5DD-E57A-0342-24DE2DD75E00}"/>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nvGrpSpPr>
            <p:cNvPr id="11" name="Group 32">
              <a:extLst>
                <a:ext uri="{FF2B5EF4-FFF2-40B4-BE49-F238E27FC236}">
                  <a16:creationId xmlns:a16="http://schemas.microsoft.com/office/drawing/2014/main" id="{857720DE-DA64-1050-CF7D-E4C3B07FE348}"/>
                </a:ext>
              </a:extLst>
            </p:cNvPr>
            <p:cNvGrpSpPr/>
            <p:nvPr/>
          </p:nvGrpSpPr>
          <p:grpSpPr>
            <a:xfrm>
              <a:off x="115082" y="0"/>
              <a:ext cx="4919290" cy="1157031"/>
              <a:chOff x="0" y="0"/>
              <a:chExt cx="971712" cy="228549"/>
            </a:xfrm>
          </p:grpSpPr>
          <p:sp>
            <p:nvSpPr>
              <p:cNvPr id="12" name="Freeform 33">
                <a:extLst>
                  <a:ext uri="{FF2B5EF4-FFF2-40B4-BE49-F238E27FC236}">
                    <a16:creationId xmlns:a16="http://schemas.microsoft.com/office/drawing/2014/main" id="{7A09B7DA-F03F-1788-91BD-E2C8BD6278D7}"/>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658C6A"/>
              </a:solidFill>
              <a:ln w="19050" cap="sq">
                <a:solidFill>
                  <a:srgbClr val="485849"/>
                </a:solidFill>
                <a:prstDash val="solid"/>
                <a:miter/>
              </a:ln>
            </p:spPr>
            <p:txBody>
              <a:bodyPr anchor="ctr" anchorCtr="0"/>
              <a:lstStyle/>
              <a:p>
                <a:pPr algn="ctr"/>
                <a:r>
                  <a:rPr lang="en-US" altLang="ko-KR" sz="4000" dirty="0">
                    <a:solidFill>
                      <a:schemeClr val="bg1"/>
                    </a:solidFill>
                    <a:latin typeface="Tlab 레트로라이프" panose="020B0600000101010101" charset="-127"/>
                    <a:ea typeface="Tlab 레트로라이프" panose="020B0600000101010101" charset="-127"/>
                  </a:rPr>
                  <a:t>Recommendation</a:t>
                </a:r>
                <a:endParaRPr lang="ko-KR" altLang="en-US" sz="4000" dirty="0">
                  <a:solidFill>
                    <a:schemeClr val="bg1"/>
                  </a:solidFill>
                  <a:latin typeface="Tlab 레트로라이프" panose="020B0600000101010101" charset="-127"/>
                  <a:ea typeface="Tlab 레트로라이프" panose="020B0600000101010101" charset="-127"/>
                </a:endParaRPr>
              </a:p>
            </p:txBody>
          </p:sp>
          <p:sp>
            <p:nvSpPr>
              <p:cNvPr id="13" name="TextBox 34">
                <a:extLst>
                  <a:ext uri="{FF2B5EF4-FFF2-40B4-BE49-F238E27FC236}">
                    <a16:creationId xmlns:a16="http://schemas.microsoft.com/office/drawing/2014/main" id="{D039EDFF-45AC-D491-6FC0-76A7B687B7A3}"/>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sp>
        <p:nvSpPr>
          <p:cNvPr id="24" name="TextBox 45">
            <a:extLst>
              <a:ext uri="{FF2B5EF4-FFF2-40B4-BE49-F238E27FC236}">
                <a16:creationId xmlns:a16="http://schemas.microsoft.com/office/drawing/2014/main" id="{BBF9921B-5A9B-A0CE-1916-BF7A158FEAD0}"/>
              </a:ext>
            </a:extLst>
          </p:cNvPr>
          <p:cNvSpPr txBox="1"/>
          <p:nvPr/>
        </p:nvSpPr>
        <p:spPr>
          <a:xfrm>
            <a:off x="6755637" y="3936778"/>
            <a:ext cx="7792700" cy="385618"/>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Analyze how sleep habit affect stress responses</a:t>
            </a:r>
          </a:p>
        </p:txBody>
      </p:sp>
      <p:sp>
        <p:nvSpPr>
          <p:cNvPr id="25" name="TextBox 47">
            <a:extLst>
              <a:ext uri="{FF2B5EF4-FFF2-40B4-BE49-F238E27FC236}">
                <a16:creationId xmlns:a16="http://schemas.microsoft.com/office/drawing/2014/main" id="{927850A6-5A18-6C9D-0348-2BB138033B8C}"/>
              </a:ext>
            </a:extLst>
          </p:cNvPr>
          <p:cNvSpPr txBox="1"/>
          <p:nvPr/>
        </p:nvSpPr>
        <p:spPr>
          <a:xfrm>
            <a:off x="6761500" y="5310087"/>
            <a:ext cx="7792700" cy="783163"/>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Build a predictive model that estimates expected stress levels based on an individual's sleep data</a:t>
            </a:r>
          </a:p>
        </p:txBody>
      </p:sp>
      <p:grpSp>
        <p:nvGrpSpPr>
          <p:cNvPr id="26" name="그룹 25">
            <a:extLst>
              <a:ext uri="{FF2B5EF4-FFF2-40B4-BE49-F238E27FC236}">
                <a16:creationId xmlns:a16="http://schemas.microsoft.com/office/drawing/2014/main" id="{E5AFC097-0256-50FF-CEE6-5E814271F3B1}"/>
              </a:ext>
            </a:extLst>
          </p:cNvPr>
          <p:cNvGrpSpPr/>
          <p:nvPr/>
        </p:nvGrpSpPr>
        <p:grpSpPr>
          <a:xfrm>
            <a:off x="2209800" y="5262524"/>
            <a:ext cx="3775779" cy="973127"/>
            <a:chOff x="2209800" y="5262524"/>
            <a:chExt cx="3775779" cy="973127"/>
          </a:xfrm>
        </p:grpSpPr>
        <p:grpSp>
          <p:nvGrpSpPr>
            <p:cNvPr id="27" name="Group 35">
              <a:extLst>
                <a:ext uri="{FF2B5EF4-FFF2-40B4-BE49-F238E27FC236}">
                  <a16:creationId xmlns:a16="http://schemas.microsoft.com/office/drawing/2014/main" id="{9611E6A7-5423-8B25-5532-1E29409B8334}"/>
                </a:ext>
              </a:extLst>
            </p:cNvPr>
            <p:cNvGrpSpPr/>
            <p:nvPr/>
          </p:nvGrpSpPr>
          <p:grpSpPr>
            <a:xfrm>
              <a:off x="2209800" y="5367877"/>
              <a:ext cx="3689468" cy="867774"/>
              <a:chOff x="0" y="0"/>
              <a:chExt cx="971712" cy="228549"/>
            </a:xfrm>
          </p:grpSpPr>
          <p:sp>
            <p:nvSpPr>
              <p:cNvPr id="31" name="Freeform 36">
                <a:extLst>
                  <a:ext uri="{FF2B5EF4-FFF2-40B4-BE49-F238E27FC236}">
                    <a16:creationId xmlns:a16="http://schemas.microsoft.com/office/drawing/2014/main" id="{6C34D81E-D369-5D51-F6F2-4EA8FEE66C64}"/>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32" name="TextBox 37">
                <a:extLst>
                  <a:ext uri="{FF2B5EF4-FFF2-40B4-BE49-F238E27FC236}">
                    <a16:creationId xmlns:a16="http://schemas.microsoft.com/office/drawing/2014/main" id="{A7BF5B31-0706-1399-BFB3-064485AB3EC1}"/>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nvGrpSpPr>
            <p:cNvPr id="28" name="Group 38">
              <a:extLst>
                <a:ext uri="{FF2B5EF4-FFF2-40B4-BE49-F238E27FC236}">
                  <a16:creationId xmlns:a16="http://schemas.microsoft.com/office/drawing/2014/main" id="{A5A0EC98-D3F5-A357-56FB-B7BE6593DF76}"/>
                </a:ext>
              </a:extLst>
            </p:cNvPr>
            <p:cNvGrpSpPr>
              <a:grpSpLocks noChangeAspect="1"/>
            </p:cNvGrpSpPr>
            <p:nvPr/>
          </p:nvGrpSpPr>
          <p:grpSpPr>
            <a:xfrm>
              <a:off x="2296111" y="5262524"/>
              <a:ext cx="3689468" cy="867774"/>
              <a:chOff x="0" y="0"/>
              <a:chExt cx="971712" cy="228549"/>
            </a:xfrm>
          </p:grpSpPr>
          <p:sp>
            <p:nvSpPr>
              <p:cNvPr id="29" name="Freeform 39">
                <a:extLst>
                  <a:ext uri="{FF2B5EF4-FFF2-40B4-BE49-F238E27FC236}">
                    <a16:creationId xmlns:a16="http://schemas.microsoft.com/office/drawing/2014/main" id="{D955A94D-2FAE-6B01-2D81-C537474182C6}"/>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85B38B"/>
              </a:solidFill>
              <a:ln w="19050" cap="sq">
                <a:solidFill>
                  <a:srgbClr val="485849"/>
                </a:solidFill>
                <a:prstDash val="solid"/>
                <a:miter/>
              </a:ln>
            </p:spPr>
            <p:txBody>
              <a:bodyPr anchor="ctr" anchorCtr="0"/>
              <a:lstStyle/>
              <a:p>
                <a:pPr algn="ctr"/>
                <a:r>
                  <a:rPr lang="en-US" altLang="ko-KR" sz="2800" dirty="0">
                    <a:solidFill>
                      <a:schemeClr val="bg1"/>
                    </a:solidFill>
                    <a:latin typeface="Tlab 레트로라이프" panose="020B0600000101010101" charset="-127"/>
                    <a:ea typeface="Tlab 레트로라이프" panose="020B0600000101010101" charset="-127"/>
                  </a:rPr>
                  <a:t>Predictive Model</a:t>
                </a:r>
                <a:endParaRPr lang="ko-KR" altLang="en-US" sz="2800" dirty="0">
                  <a:solidFill>
                    <a:schemeClr val="bg1"/>
                  </a:solidFill>
                  <a:latin typeface="Tlab 레트로라이프" panose="020B0600000101010101" charset="-127"/>
                  <a:ea typeface="Tlab 레트로라이프" panose="020B0600000101010101" charset="-127"/>
                </a:endParaRPr>
              </a:p>
            </p:txBody>
          </p:sp>
          <p:sp>
            <p:nvSpPr>
              <p:cNvPr id="30" name="TextBox 40">
                <a:extLst>
                  <a:ext uri="{FF2B5EF4-FFF2-40B4-BE49-F238E27FC236}">
                    <a16:creationId xmlns:a16="http://schemas.microsoft.com/office/drawing/2014/main" id="{96145006-B942-C132-C677-D640CC87CBBA}"/>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spTree>
    <p:extLst>
      <p:ext uri="{BB962C8B-B14F-4D97-AF65-F5344CB8AC3E}">
        <p14:creationId xmlns:p14="http://schemas.microsoft.com/office/powerpoint/2010/main" val="713013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A"/>
        </a:solidFill>
        <a:effectLst/>
      </p:bgPr>
    </p:bg>
    <p:spTree>
      <p:nvGrpSpPr>
        <p:cNvPr id="1" name=""/>
        <p:cNvGrpSpPr/>
        <p:nvPr/>
      </p:nvGrpSpPr>
      <p:grpSpPr>
        <a:xfrm>
          <a:off x="0" y="0"/>
          <a:ext cx="0" cy="0"/>
          <a:chOff x="0" y="0"/>
          <a:chExt cx="0" cy="0"/>
        </a:xfrm>
      </p:grpSpPr>
      <p:sp>
        <p:nvSpPr>
          <p:cNvPr id="19" name="TextBox 19"/>
          <p:cNvSpPr txBox="1"/>
          <p:nvPr/>
        </p:nvSpPr>
        <p:spPr>
          <a:xfrm>
            <a:off x="4041627" y="1388861"/>
            <a:ext cx="7898846" cy="1211870"/>
          </a:xfrm>
          <a:prstGeom prst="rect">
            <a:avLst/>
          </a:prstGeom>
        </p:spPr>
        <p:txBody>
          <a:bodyPr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Dataset</a:t>
            </a:r>
          </a:p>
        </p:txBody>
      </p:sp>
      <p:sp>
        <p:nvSpPr>
          <p:cNvPr id="20" name="TextBox 20"/>
          <p:cNvSpPr txBox="1"/>
          <p:nvPr/>
        </p:nvSpPr>
        <p:spPr>
          <a:xfrm>
            <a:off x="1822669" y="989012"/>
            <a:ext cx="2048120" cy="1765910"/>
          </a:xfrm>
          <a:prstGeom prst="rect">
            <a:avLst/>
          </a:prstGeom>
        </p:spPr>
        <p:txBody>
          <a:bodyPr lIns="0" tIns="0" rIns="0" bIns="0" rtlCol="0" anchor="t">
            <a:spAutoFit/>
          </a:bodyPr>
          <a:lstStyle/>
          <a:p>
            <a:pPr algn="l">
              <a:lnSpc>
                <a:spcPts val="14491"/>
              </a:lnSpc>
            </a:pPr>
            <a:r>
              <a:rPr lang="en-US" sz="10350" b="1">
                <a:solidFill>
                  <a:srgbClr val="8CB791">
                    <a:alpha val="73725"/>
                  </a:srgbClr>
                </a:solidFill>
                <a:latin typeface="Tlab 레트로라이프 Bold"/>
                <a:ea typeface="Tlab 레트로라이프 Bold"/>
                <a:cs typeface="Tlab 레트로라이프 Bold"/>
                <a:sym typeface="Tlab 레트로라이프 Bold"/>
              </a:rPr>
              <a:t>03</a:t>
            </a:r>
          </a:p>
        </p:txBody>
      </p:sp>
      <p:pic>
        <p:nvPicPr>
          <p:cNvPr id="64" name="그림 63">
            <a:extLst>
              <a:ext uri="{FF2B5EF4-FFF2-40B4-BE49-F238E27FC236}">
                <a16:creationId xmlns:a16="http://schemas.microsoft.com/office/drawing/2014/main" id="{F1948755-40EF-265D-3468-957A39CE20A7}"/>
              </a:ext>
            </a:extLst>
          </p:cNvPr>
          <p:cNvPicPr>
            <a:picLocks noChangeAspect="1"/>
          </p:cNvPicPr>
          <p:nvPr/>
        </p:nvPicPr>
        <p:blipFill>
          <a:blip r:embed="rId3"/>
          <a:stretch>
            <a:fillRect/>
          </a:stretch>
        </p:blipFill>
        <p:spPr>
          <a:xfrm>
            <a:off x="2447925" y="2907322"/>
            <a:ext cx="13392150" cy="1295400"/>
          </a:xfrm>
          <a:prstGeom prst="rect">
            <a:avLst/>
          </a:prstGeom>
        </p:spPr>
      </p:pic>
      <p:sp>
        <p:nvSpPr>
          <p:cNvPr id="70" name="TextBox 45">
            <a:extLst>
              <a:ext uri="{FF2B5EF4-FFF2-40B4-BE49-F238E27FC236}">
                <a16:creationId xmlns:a16="http://schemas.microsoft.com/office/drawing/2014/main" id="{AB0AD31D-A0E4-35F2-0911-0019AA466EC2}"/>
              </a:ext>
            </a:extLst>
          </p:cNvPr>
          <p:cNvSpPr txBox="1"/>
          <p:nvPr/>
        </p:nvSpPr>
        <p:spPr>
          <a:xfrm>
            <a:off x="2447924" y="4610100"/>
            <a:ext cx="13392149" cy="4361066"/>
          </a:xfrm>
          <a:prstGeom prst="rect">
            <a:avLst/>
          </a:prstGeom>
        </p:spPr>
        <p:txBody>
          <a:bodyPr wrap="square" lIns="0" tIns="0" rIns="0" bIns="0" rtlCol="0" anchor="t">
            <a:spAutoFit/>
          </a:bodyPr>
          <a:lstStyle/>
          <a:p>
            <a:pPr algn="l">
              <a:lnSpc>
                <a:spcPts val="3079"/>
              </a:lnSpc>
            </a:pPr>
            <a:r>
              <a:rPr lang="en-US" sz="2500" dirty="0">
                <a:solidFill>
                  <a:srgbClr val="485849"/>
                </a:solidFill>
                <a:latin typeface="TDTD순고딕"/>
                <a:ea typeface="TDTD순고딕"/>
                <a:cs typeface="TDTD순고딕"/>
                <a:sym typeface="TDTD순고딕"/>
              </a:rPr>
              <a:t>Gender / Age</a:t>
            </a:r>
          </a:p>
          <a:p>
            <a:pPr algn="l">
              <a:lnSpc>
                <a:spcPts val="3079"/>
              </a:lnSpc>
            </a:pPr>
            <a:endParaRPr lang="en-US" sz="2500" dirty="0">
              <a:solidFill>
                <a:srgbClr val="485849"/>
              </a:solidFill>
              <a:latin typeface="TDTD순고딕"/>
              <a:ea typeface="TDTD순고딕"/>
              <a:cs typeface="TDTD순고딕"/>
              <a:sym typeface="TDTD순고딕"/>
            </a:endParaRPr>
          </a:p>
          <a:p>
            <a:pPr algn="l">
              <a:lnSpc>
                <a:spcPts val="3079"/>
              </a:lnSpc>
            </a:pPr>
            <a:r>
              <a:rPr lang="en-US" sz="2500" dirty="0">
                <a:solidFill>
                  <a:srgbClr val="485849"/>
                </a:solidFill>
                <a:latin typeface="TDTD순고딕"/>
                <a:ea typeface="TDTD순고딕"/>
                <a:cs typeface="TDTD순고딕"/>
                <a:sym typeface="TDTD순고딕"/>
              </a:rPr>
              <a:t>[Questions about mental health problems and sleep time]</a:t>
            </a:r>
          </a:p>
          <a:p>
            <a:pPr algn="l">
              <a:lnSpc>
                <a:spcPts val="3079"/>
              </a:lnSpc>
            </a:pPr>
            <a:r>
              <a:rPr lang="en-US" sz="2500" dirty="0">
                <a:solidFill>
                  <a:srgbClr val="485849"/>
                </a:solidFill>
                <a:latin typeface="TDTD순고딕"/>
                <a:ea typeface="TDTD순고딕"/>
                <a:cs typeface="TDTD순고딕"/>
                <a:sym typeface="TDTD순고딕"/>
              </a:rPr>
              <a:t>   - Have you ever been diagnosed with a mental health condition by a professional 	          </a:t>
            </a:r>
          </a:p>
          <a:p>
            <a:pPr algn="l">
              <a:lnSpc>
                <a:spcPts val="3079"/>
              </a:lnSpc>
            </a:pPr>
            <a:r>
              <a:rPr lang="en-US" sz="2500" dirty="0">
                <a:solidFill>
                  <a:srgbClr val="485849"/>
                </a:solidFill>
                <a:latin typeface="TDTD순고딕"/>
                <a:ea typeface="TDTD순고딕"/>
                <a:cs typeface="TDTD순고딕"/>
                <a:sym typeface="TDTD순고딕"/>
              </a:rPr>
              <a:t>      (doctor, therapist, etc.)?</a:t>
            </a:r>
          </a:p>
          <a:p>
            <a:pPr algn="l">
              <a:lnSpc>
                <a:spcPts val="3079"/>
              </a:lnSpc>
            </a:pPr>
            <a:r>
              <a:rPr lang="en-US" sz="2500" dirty="0">
                <a:solidFill>
                  <a:srgbClr val="485849"/>
                </a:solidFill>
                <a:latin typeface="TDTD순고딕"/>
                <a:ea typeface="TDTD순고딕"/>
                <a:cs typeface="TDTD순고딕"/>
                <a:sym typeface="TDTD순고딕"/>
              </a:rPr>
              <a:t>   - Have you ever received treatment/support for a mental health problem?</a:t>
            </a:r>
          </a:p>
          <a:p>
            <a:pPr algn="l">
              <a:lnSpc>
                <a:spcPts val="3079"/>
              </a:lnSpc>
            </a:pPr>
            <a:r>
              <a:rPr lang="en-US" sz="2500" dirty="0">
                <a:solidFill>
                  <a:srgbClr val="485849"/>
                </a:solidFill>
                <a:latin typeface="TDTD순고딕"/>
                <a:ea typeface="TDTD순고딕"/>
                <a:cs typeface="TDTD순고딕"/>
                <a:sym typeface="TDTD순고딕"/>
              </a:rPr>
              <a:t>   - When have you usually gone to bed in the past month?</a:t>
            </a:r>
          </a:p>
          <a:p>
            <a:pPr algn="l">
              <a:lnSpc>
                <a:spcPts val="3079"/>
              </a:lnSpc>
            </a:pPr>
            <a:r>
              <a:rPr lang="en-US" sz="2500" dirty="0">
                <a:solidFill>
                  <a:srgbClr val="485849"/>
                </a:solidFill>
                <a:latin typeface="TDTD순고딕"/>
                <a:ea typeface="TDTD순고딕"/>
                <a:cs typeface="TDTD순고딕"/>
                <a:sym typeface="TDTD순고딕"/>
              </a:rPr>
              <a:t>   - How long has it taken you to fall asleep each night in the past month?</a:t>
            </a:r>
          </a:p>
          <a:p>
            <a:pPr algn="l">
              <a:lnSpc>
                <a:spcPts val="3079"/>
              </a:lnSpc>
            </a:pPr>
            <a:r>
              <a:rPr lang="en-US" sz="2500" dirty="0">
                <a:solidFill>
                  <a:srgbClr val="485849"/>
                </a:solidFill>
                <a:latin typeface="TDTD순고딕"/>
                <a:ea typeface="TDTD순고딕"/>
                <a:cs typeface="TDTD순고딕"/>
                <a:sym typeface="TDTD순고딕"/>
              </a:rPr>
              <a:t>   - What time have you usually gotten up in the morning in the past month?</a:t>
            </a:r>
          </a:p>
          <a:p>
            <a:pPr algn="l">
              <a:lnSpc>
                <a:spcPts val="3079"/>
              </a:lnSpc>
            </a:pPr>
            <a:r>
              <a:rPr lang="en-US" sz="2500" dirty="0">
                <a:solidFill>
                  <a:srgbClr val="485849"/>
                </a:solidFill>
                <a:latin typeface="TDTD순고딕"/>
                <a:ea typeface="TDTD순고딕"/>
                <a:cs typeface="TDTD순고딕"/>
                <a:sym typeface="TDTD순고딕"/>
              </a:rPr>
              <a:t>   - How many hours of actual sleep did you get on an average for the past month? </a:t>
            </a:r>
          </a:p>
          <a:p>
            <a:pPr algn="l">
              <a:lnSpc>
                <a:spcPts val="3079"/>
              </a:lnSpc>
            </a:pPr>
            <a:r>
              <a:rPr lang="en-US" sz="2500" dirty="0">
                <a:solidFill>
                  <a:srgbClr val="485849"/>
                </a:solidFill>
                <a:latin typeface="TDTD순고딕"/>
                <a:ea typeface="TDTD순고딕"/>
                <a:cs typeface="TDTD순고딕"/>
                <a:sym typeface="TDTD순고딕"/>
              </a:rPr>
              <a:t>      (maybe different from the number of hours spent in bed)</a:t>
            </a:r>
          </a:p>
        </p:txBody>
      </p:sp>
      <p:sp>
        <p:nvSpPr>
          <p:cNvPr id="72" name="직사각형 71">
            <a:extLst>
              <a:ext uri="{FF2B5EF4-FFF2-40B4-BE49-F238E27FC236}">
                <a16:creationId xmlns:a16="http://schemas.microsoft.com/office/drawing/2014/main" id="{A2845749-8AF7-BE03-BAB4-1B826B2A9D67}"/>
              </a:ext>
            </a:extLst>
          </p:cNvPr>
          <p:cNvSpPr/>
          <p:nvPr/>
        </p:nvSpPr>
        <p:spPr>
          <a:xfrm>
            <a:off x="2209800" y="2705100"/>
            <a:ext cx="13868400" cy="6477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sz="2500" dirty="0">
                <a:solidFill>
                  <a:srgbClr val="485849"/>
                </a:solidFill>
                <a:latin typeface="Tlab 레트로라이프" panose="020B0600000101010101" charset="-127"/>
                <a:ea typeface="Tlab 레트로라이프" panose="020B0600000101010101" charset="-127"/>
              </a:rPr>
              <a:t>Dataset Source (From Kaggle.com)</a:t>
            </a:r>
          </a:p>
          <a:p>
            <a:r>
              <a:rPr lang="en-US" altLang="ko-KR" sz="2500" dirty="0">
                <a:solidFill>
                  <a:srgbClr val="485849"/>
                </a:solidFill>
                <a:latin typeface="Tlab 레트로라이프" panose="020B0600000101010101" charset="-127"/>
                <a:ea typeface="Tlab 레트로라이프" panose="020B0600000101010101" charset="-127"/>
              </a:rPr>
              <a:t>	- https://www.kaggle.com/datasets/orvile/stress-and-sleep-patterns</a:t>
            </a:r>
          </a:p>
          <a:p>
            <a:endParaRPr lang="en-US" altLang="ko-KR" sz="2500" dirty="0">
              <a:solidFill>
                <a:srgbClr val="485849"/>
              </a:solidFill>
              <a:latin typeface="Tlab 레트로라이프" panose="020B0600000101010101" charset="-127"/>
              <a:ea typeface="Tlab 레트로라이프" panose="020B0600000101010101" charset="-127"/>
            </a:endParaRPr>
          </a:p>
          <a:p>
            <a:endParaRPr lang="en-US" altLang="ko-KR" sz="2500" dirty="0">
              <a:solidFill>
                <a:srgbClr val="485849"/>
              </a:solidFill>
              <a:latin typeface="Tlab 레트로라이프" panose="020B0600000101010101" charset="-127"/>
              <a:ea typeface="Tlab 레트로라이프" panose="020B0600000101010101" charset="-127"/>
            </a:endParaRPr>
          </a:p>
          <a:p>
            <a:endParaRPr lang="en-US" altLang="ko-KR" sz="2500" dirty="0">
              <a:solidFill>
                <a:srgbClr val="485849"/>
              </a:solidFill>
              <a:latin typeface="Tlab 레트로라이프" panose="020B0600000101010101" charset="-127"/>
              <a:ea typeface="Tlab 레트로라이프" panose="020B0600000101010101" charset="-127"/>
            </a:endParaRPr>
          </a:p>
          <a:p>
            <a:endParaRPr lang="en-US" altLang="ko-KR" sz="2500" dirty="0">
              <a:solidFill>
                <a:srgbClr val="485849"/>
              </a:solidFill>
              <a:latin typeface="Tlab 레트로라이프" panose="020B0600000101010101" charset="-127"/>
              <a:ea typeface="Tlab 레트로라이프" panose="020B0600000101010101" charset="-127"/>
            </a:endParaRPr>
          </a:p>
          <a:p>
            <a:endParaRPr lang="en-US" altLang="ko-KR" sz="2500" dirty="0">
              <a:solidFill>
                <a:srgbClr val="485849"/>
              </a:solidFill>
              <a:latin typeface="Tlab 레트로라이프" panose="020B0600000101010101" charset="-127"/>
              <a:ea typeface="Tlab 레트로라이프" panose="020B0600000101010101" charset="-127"/>
            </a:endParaRPr>
          </a:p>
          <a:p>
            <a:endParaRPr lang="en-US" altLang="ko-KR" sz="2500" dirty="0">
              <a:solidFill>
                <a:srgbClr val="485849"/>
              </a:solidFill>
              <a:latin typeface="Tlab 레트로라이프" panose="020B0600000101010101" charset="-127"/>
              <a:ea typeface="Tlab 레트로라이프" panose="020B0600000101010101" charset="-127"/>
            </a:endParaRPr>
          </a:p>
          <a:p>
            <a:endParaRPr lang="en-US" altLang="ko-KR" sz="2500" dirty="0">
              <a:solidFill>
                <a:srgbClr val="485849"/>
              </a:solidFill>
              <a:latin typeface="Tlab 레트로라이프" panose="020B0600000101010101" charset="-127"/>
              <a:ea typeface="Tlab 레트로라이프" panose="020B0600000101010101" charset="-127"/>
            </a:endParaRPr>
          </a:p>
          <a:p>
            <a:endParaRPr lang="en-US" altLang="ko-KR" sz="2500" dirty="0">
              <a:solidFill>
                <a:srgbClr val="485849"/>
              </a:solidFill>
              <a:latin typeface="Tlab 레트로라이프" panose="020B0600000101010101" charset="-127"/>
              <a:ea typeface="Tlab 레트로라이프" panose="020B0600000101010101" charset="-127"/>
            </a:endParaRPr>
          </a:p>
          <a:p>
            <a:endParaRPr lang="en-US" altLang="ko-KR" sz="2500" dirty="0">
              <a:solidFill>
                <a:srgbClr val="485849"/>
              </a:solidFill>
              <a:latin typeface="Tlab 레트로라이프" panose="020B0600000101010101" charset="-127"/>
              <a:ea typeface="Tlab 레트로라이프" panose="020B0600000101010101" charset="-127"/>
            </a:endParaRPr>
          </a:p>
          <a:p>
            <a:endParaRPr lang="en-US" altLang="ko-KR" sz="2500" dirty="0">
              <a:solidFill>
                <a:srgbClr val="485849"/>
              </a:solidFill>
              <a:latin typeface="Tlab 레트로라이프" panose="020B0600000101010101" charset="-127"/>
              <a:ea typeface="Tlab 레트로라이프" panose="020B0600000101010101" charset="-127"/>
            </a:endParaRPr>
          </a:p>
          <a:p>
            <a:endParaRPr lang="en-US" altLang="ko-KR" sz="2500" dirty="0">
              <a:solidFill>
                <a:srgbClr val="485849"/>
              </a:solidFill>
              <a:latin typeface="Tlab 레트로라이프" panose="020B0600000101010101" charset="-127"/>
              <a:ea typeface="Tlab 레트로라이프" panose="020B0600000101010101" charset="-127"/>
            </a:endParaRPr>
          </a:p>
          <a:p>
            <a:endParaRPr lang="en-US" altLang="ko-KR" sz="2500" dirty="0">
              <a:solidFill>
                <a:srgbClr val="485849"/>
              </a:solidFill>
              <a:latin typeface="Tlab 레트로라이프" panose="020B0600000101010101" charset="-127"/>
              <a:ea typeface="Tlab 레트로라이프" panose="020B0600000101010101" charset="-127"/>
            </a:endParaRPr>
          </a:p>
          <a:p>
            <a:endParaRPr lang="en-US" altLang="ko-KR" sz="2500" dirty="0">
              <a:solidFill>
                <a:srgbClr val="485849"/>
              </a:solidFill>
              <a:latin typeface="Tlab 레트로라이프" panose="020B0600000101010101" charset="-127"/>
              <a:ea typeface="Tlab 레트로라이프" panose="020B0600000101010101" charset="-127"/>
            </a:endParaRPr>
          </a:p>
        </p:txBody>
      </p:sp>
    </p:spTree>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597</TotalTime>
  <Words>2105</Words>
  <Application>Microsoft Office PowerPoint</Application>
  <PresentationFormat>사용자 지정</PresentationFormat>
  <Paragraphs>359</Paragraphs>
  <Slides>36</Slides>
  <Notes>7</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36</vt:i4>
      </vt:variant>
    </vt:vector>
  </HeadingPairs>
  <TitlesOfParts>
    <vt:vector size="44" baseType="lpstr">
      <vt:lpstr>Calibri</vt:lpstr>
      <vt:lpstr>Tlab 레트로라이프 Bold</vt:lpstr>
      <vt:lpstr>Tlab 레트로라이프</vt:lpstr>
      <vt:lpstr>맑은 고딕</vt:lpstr>
      <vt:lpstr>Poppins</vt:lpstr>
      <vt:lpstr>Arial</vt:lpstr>
      <vt:lpstr>TDTD순고딕</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초록 베이지 깔끔한 팀 프로젝트 보고서 프레젠테이션</dc:title>
  <cp:lastModifiedBy>김세민[ 학부재학 / 데이터과학과 ]</cp:lastModifiedBy>
  <cp:revision>127</cp:revision>
  <dcterms:created xsi:type="dcterms:W3CDTF">2006-08-16T00:00:00Z</dcterms:created>
  <dcterms:modified xsi:type="dcterms:W3CDTF">2025-06-11T04:36:25Z</dcterms:modified>
  <dc:identifier>DAGpMf1lRxQ</dc:identifier>
</cp:coreProperties>
</file>